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648" r:id="rId1"/>
  </p:sldMasterIdLst>
  <p:notesMasterIdLst>
    <p:notesMasterId r:id="rId12"/>
  </p:notesMasterIdLst>
  <p:sldIdLst>
    <p:sldId id="315" r:id="rId2"/>
    <p:sldId id="331" r:id="rId3"/>
    <p:sldId id="332" r:id="rId4"/>
    <p:sldId id="321" r:id="rId5"/>
    <p:sldId id="324" r:id="rId6"/>
    <p:sldId id="325" r:id="rId7"/>
    <p:sldId id="326" r:id="rId8"/>
    <p:sldId id="327" r:id="rId9"/>
    <p:sldId id="328" r:id="rId10"/>
    <p:sldId id="333" r:id="rId11"/>
  </p:sldIdLst>
  <p:sldSz cx="12192000" cy="6858000"/>
  <p:notesSz cx="6858000" cy="9144000"/>
  <p:custDataLst>
    <p:tags r:id="rId13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A3246"/>
    <a:srgbClr val="BA8F2D"/>
    <a:srgbClr val="DDDFE0"/>
    <a:srgbClr val="D24F59"/>
    <a:srgbClr val="1F719F"/>
    <a:srgbClr val="282627"/>
    <a:srgbClr val="4AABC8"/>
    <a:srgbClr val="FC9000"/>
    <a:srgbClr val="A5305A"/>
    <a:srgbClr val="00528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6076" autoAdjust="0"/>
  </p:normalViewPr>
  <p:slideViewPr>
    <p:cSldViewPr snapToGrid="0">
      <p:cViewPr varScale="1">
        <p:scale>
          <a:sx n="110" d="100"/>
          <a:sy n="110" d="100"/>
        </p:scale>
        <p:origin x="594" y="9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72" d="100"/>
        <a:sy n="172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gs" Target="tags/tag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178F310-488D-49C1-BF77-D485224284EB}" type="datetimeFigureOut">
              <a:rPr lang="zh-CN" altLang="en-US" smtClean="0"/>
              <a:t>2020/12/1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A84E957-5221-4EB9-8C96-59AB845FBC68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794430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0237FDA-BEE9-452D-89F1-0B6E0B908AD8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8865461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0237FDA-BEE9-452D-89F1-0B6E0B908AD8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0461892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0237FDA-BEE9-452D-89F1-0B6E0B908AD8}" type="slidenum">
              <a:rPr lang="zh-CN" altLang="en-US" smtClean="0"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693943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0237FDA-BEE9-452D-89F1-0B6E0B908AD8}" type="slidenum">
              <a:rPr lang="zh-CN" altLang="en-US" smtClean="0"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8748948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0237FDA-BEE9-452D-89F1-0B6E0B908AD8}" type="slidenum">
              <a:rPr lang="zh-CN" altLang="en-US" smtClean="0"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4571182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0237FDA-BEE9-452D-89F1-0B6E0B908AD8}" type="slidenum">
              <a:rPr lang="zh-CN" altLang="en-US" smtClean="0"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1367833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0237FDA-BEE9-452D-89F1-0B6E0B908AD8}" type="slidenum">
              <a:rPr lang="zh-CN" altLang="en-US" smtClean="0"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6360960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0237FDA-BEE9-452D-89F1-0B6E0B908AD8}" type="slidenum">
              <a:rPr lang="zh-CN" altLang="en-US" smtClean="0"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5742057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0237FDA-BEE9-452D-89F1-0B6E0B908AD8}" type="slidenum">
              <a:rPr lang="zh-CN" altLang="en-US" smtClean="0"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3807001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858365901"/>
      </p:ext>
    </p:extLst>
  </p:cSld>
  <p:clrMapOvr>
    <a:masterClrMapping/>
  </p:clrMapOvr>
  <p:transition spd="slow">
    <p:push dir="u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92539252"/>
      </p:ext>
    </p:extLst>
  </p:cSld>
  <p:clrMapOvr>
    <a:masterClrMapping/>
  </p:clrMapOvr>
  <p:transition spd="slow">
    <p:push dir="u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等腰三角形 4"/>
          <p:cNvSpPr/>
          <p:nvPr userDrawn="1"/>
        </p:nvSpPr>
        <p:spPr>
          <a:xfrm rot="10800000">
            <a:off x="-169817" y="-2"/>
            <a:ext cx="1199362" cy="1117602"/>
          </a:xfrm>
          <a:prstGeom prst="triangle">
            <a:avLst/>
          </a:prstGeom>
          <a:solidFill>
            <a:srgbClr val="DDDFE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等腰三角形 5"/>
          <p:cNvSpPr/>
          <p:nvPr userDrawn="1"/>
        </p:nvSpPr>
        <p:spPr>
          <a:xfrm rot="10800000">
            <a:off x="429863" y="174789"/>
            <a:ext cx="711367" cy="662873"/>
          </a:xfrm>
          <a:prstGeom prst="triangle">
            <a:avLst/>
          </a:prstGeom>
          <a:solidFill>
            <a:srgbClr val="2A3246"/>
          </a:solidFill>
          <a:ln>
            <a:noFill/>
          </a:ln>
          <a:effectLst>
            <a:outerShdw blurRad="254000" dist="63500" dir="2700000" algn="tl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等腰三角形 6"/>
          <p:cNvSpPr/>
          <p:nvPr userDrawn="1"/>
        </p:nvSpPr>
        <p:spPr>
          <a:xfrm rot="10800000">
            <a:off x="63193" y="629718"/>
            <a:ext cx="344197" cy="320733"/>
          </a:xfrm>
          <a:prstGeom prst="triangle">
            <a:avLst/>
          </a:prstGeom>
          <a:solidFill>
            <a:srgbClr val="BA8F2D"/>
          </a:solidFill>
          <a:ln>
            <a:noFill/>
          </a:ln>
          <a:effectLst>
            <a:outerShdw blurRad="254000" dist="63500" dir="2700000" algn="tl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等腰三角形 7"/>
          <p:cNvSpPr/>
          <p:nvPr userDrawn="1"/>
        </p:nvSpPr>
        <p:spPr>
          <a:xfrm>
            <a:off x="11588782" y="5952866"/>
            <a:ext cx="1206436" cy="1124195"/>
          </a:xfrm>
          <a:prstGeom prst="triangle">
            <a:avLst/>
          </a:prstGeom>
          <a:solidFill>
            <a:srgbClr val="DDDFE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等腰三角形 8"/>
          <p:cNvSpPr/>
          <p:nvPr userDrawn="1"/>
        </p:nvSpPr>
        <p:spPr>
          <a:xfrm>
            <a:off x="11350532" y="6337988"/>
            <a:ext cx="575694" cy="536450"/>
          </a:xfrm>
          <a:prstGeom prst="triangle">
            <a:avLst/>
          </a:prstGeom>
          <a:solidFill>
            <a:srgbClr val="2A3246"/>
          </a:solidFill>
          <a:ln>
            <a:noFill/>
          </a:ln>
          <a:effectLst>
            <a:outerShdw blurRad="254000" dist="63500" dir="2700000" algn="tl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等腰三角形 9"/>
          <p:cNvSpPr/>
          <p:nvPr userDrawn="1"/>
        </p:nvSpPr>
        <p:spPr>
          <a:xfrm>
            <a:off x="11792820" y="6135365"/>
            <a:ext cx="266811" cy="248623"/>
          </a:xfrm>
          <a:prstGeom prst="triangle">
            <a:avLst/>
          </a:prstGeom>
          <a:solidFill>
            <a:srgbClr val="BA8F2D"/>
          </a:solidFill>
          <a:ln>
            <a:noFill/>
          </a:ln>
          <a:effectLst>
            <a:outerShdw blurRad="254000" dist="63500" dir="2700000" algn="tl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31128926"/>
      </p:ext>
    </p:extLst>
  </p:cSld>
  <p:clrMapOvr>
    <a:masterClrMapping/>
  </p:clrMapOvr>
  <p:transition spd="slow">
    <p:push dir="u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8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919671962"/>
      </p:ext>
    </p:extLst>
  </p:cSld>
  <p:clrMapOvr>
    <a:masterClrMapping/>
  </p:clrMapOvr>
  <p:transition spd="slow">
    <p:push dir="u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设计页面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80568251"/>
      </p:ext>
    </p:extLst>
  </p:cSld>
  <p:clrMapOvr>
    <a:masterClrMapping/>
  </p:clrMapOvr>
  <p:transition spd="slow">
    <p:push dir="u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Mr.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99982796"/>
      </p:ext>
    </p:extLst>
  </p:cSld>
  <p:clrMapOvr>
    <a:masterClrMapping/>
  </p:clrMapOvr>
  <p:transition spd="slow">
    <p:push dir="u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538676993"/>
      </p:ext>
    </p:extLst>
  </p:cSld>
  <p:clrMapOvr>
    <a:masterClrMapping/>
  </p:clrMapOvr>
  <p:transition spd="slow">
    <p:push dir="u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Big Landscape Bot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512598471"/>
      </p:ext>
    </p:extLst>
  </p:cSld>
  <p:clrMapOvr>
    <a:masterClrMapping/>
  </p:clrMapOvr>
  <p:transition spd="slow">
    <p:push dir="u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4038812"/>
      </p:ext>
    </p:extLst>
  </p:cSld>
  <p:clrMapOvr>
    <a:masterClrMapping/>
  </p:clrMapOvr>
  <p:transition spd="slow">
    <p:push dir="u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632415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</p:sldLayoutIdLst>
  <p:transition spd="slow">
    <p:push dir="u"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.jp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.jp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.jp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.jp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.jp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.jp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.jp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4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等腰三角形 9"/>
          <p:cNvSpPr/>
          <p:nvPr/>
        </p:nvSpPr>
        <p:spPr>
          <a:xfrm rot="10800000">
            <a:off x="1071898" y="101847"/>
            <a:ext cx="792251" cy="738244"/>
          </a:xfrm>
          <a:prstGeom prst="triangle">
            <a:avLst/>
          </a:prstGeom>
          <a:solidFill>
            <a:srgbClr val="BA8F2D"/>
          </a:solidFill>
          <a:ln>
            <a:noFill/>
          </a:ln>
          <a:effectLst>
            <a:outerShdw blurRad="254000" dist="63500" dir="2700000" algn="tl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16" name="直接连接符 15"/>
          <p:cNvCxnSpPr/>
          <p:nvPr/>
        </p:nvCxnSpPr>
        <p:spPr>
          <a:xfrm>
            <a:off x="5285065" y="15599"/>
            <a:ext cx="462593" cy="860810"/>
          </a:xfrm>
          <a:prstGeom prst="line">
            <a:avLst/>
          </a:prstGeom>
          <a:ln w="19050">
            <a:solidFill>
              <a:srgbClr val="BA8F2D">
                <a:alpha val="7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直接连接符 19"/>
          <p:cNvCxnSpPr/>
          <p:nvPr/>
        </p:nvCxnSpPr>
        <p:spPr>
          <a:xfrm>
            <a:off x="8796482" y="-49558"/>
            <a:ext cx="427655" cy="795795"/>
          </a:xfrm>
          <a:prstGeom prst="line">
            <a:avLst/>
          </a:prstGeom>
          <a:ln w="19050">
            <a:solidFill>
              <a:schemeClr val="accent5">
                <a:alpha val="8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直接连接符 20"/>
          <p:cNvCxnSpPr/>
          <p:nvPr/>
        </p:nvCxnSpPr>
        <p:spPr>
          <a:xfrm>
            <a:off x="3095898" y="-610951"/>
            <a:ext cx="632219" cy="1176456"/>
          </a:xfrm>
          <a:prstGeom prst="line">
            <a:avLst/>
          </a:prstGeom>
          <a:ln w="19050">
            <a:solidFill>
              <a:srgbClr val="2A3246">
                <a:alpha val="8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直接连接符 23"/>
          <p:cNvCxnSpPr/>
          <p:nvPr/>
        </p:nvCxnSpPr>
        <p:spPr>
          <a:xfrm>
            <a:off x="10377029" y="4042998"/>
            <a:ext cx="642900" cy="1196331"/>
          </a:xfrm>
          <a:prstGeom prst="line">
            <a:avLst/>
          </a:prstGeom>
          <a:ln w="19050">
            <a:solidFill>
              <a:srgbClr val="BA8F2D">
                <a:alpha val="7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直接连接符 24"/>
          <p:cNvCxnSpPr/>
          <p:nvPr/>
        </p:nvCxnSpPr>
        <p:spPr>
          <a:xfrm>
            <a:off x="11126371" y="2594146"/>
            <a:ext cx="370003" cy="688515"/>
          </a:xfrm>
          <a:prstGeom prst="line">
            <a:avLst/>
          </a:prstGeom>
          <a:ln w="19050">
            <a:solidFill>
              <a:srgbClr val="2A3246">
                <a:alpha val="8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直接连接符 27"/>
          <p:cNvCxnSpPr/>
          <p:nvPr/>
        </p:nvCxnSpPr>
        <p:spPr>
          <a:xfrm>
            <a:off x="12092408" y="4290466"/>
            <a:ext cx="501126" cy="932513"/>
          </a:xfrm>
          <a:prstGeom prst="line">
            <a:avLst/>
          </a:prstGeom>
          <a:ln w="19050">
            <a:solidFill>
              <a:srgbClr val="BA8F2D">
                <a:alpha val="7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直接连接符 28"/>
          <p:cNvCxnSpPr/>
          <p:nvPr/>
        </p:nvCxnSpPr>
        <p:spPr>
          <a:xfrm>
            <a:off x="8580861" y="6307359"/>
            <a:ext cx="501126" cy="932513"/>
          </a:xfrm>
          <a:prstGeom prst="line">
            <a:avLst/>
          </a:prstGeom>
          <a:ln w="19050">
            <a:solidFill>
              <a:srgbClr val="2A3246">
                <a:alpha val="8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直接连接符 29"/>
          <p:cNvCxnSpPr/>
          <p:nvPr/>
        </p:nvCxnSpPr>
        <p:spPr>
          <a:xfrm>
            <a:off x="6433992" y="6190978"/>
            <a:ext cx="501126" cy="932513"/>
          </a:xfrm>
          <a:prstGeom prst="line">
            <a:avLst/>
          </a:prstGeom>
          <a:ln w="19050">
            <a:solidFill>
              <a:srgbClr val="2A3246">
                <a:alpha val="8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直接连接符 30"/>
          <p:cNvCxnSpPr/>
          <p:nvPr/>
        </p:nvCxnSpPr>
        <p:spPr>
          <a:xfrm>
            <a:off x="750810" y="3649515"/>
            <a:ext cx="388492" cy="722920"/>
          </a:xfrm>
          <a:prstGeom prst="line">
            <a:avLst/>
          </a:prstGeom>
          <a:ln w="19050">
            <a:solidFill>
              <a:srgbClr val="2A3246">
                <a:alpha val="8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文本框 34"/>
          <p:cNvSpPr txBox="1"/>
          <p:nvPr/>
        </p:nvSpPr>
        <p:spPr>
          <a:xfrm>
            <a:off x="2032896" y="985661"/>
            <a:ext cx="7381070" cy="37779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8000" dirty="0">
                <a:solidFill>
                  <a:schemeClr val="accent5"/>
                </a:solidFill>
                <a:effectLst>
                  <a:outerShdw blurRad="127000" dist="38100" dir="2700000" algn="tl">
                    <a:srgbClr val="000000">
                      <a:alpha val="20000"/>
                    </a:srgbClr>
                  </a:outerShdw>
                </a:effectLst>
                <a:latin typeface="思源黑体" panose="020B0500000000000000" pitchFamily="34" charset="-122"/>
                <a:ea typeface="思源黑体" panose="020B0500000000000000" pitchFamily="34" charset="-122"/>
              </a:rPr>
              <a:t>上海海洋大学</a:t>
            </a:r>
            <a:endParaRPr lang="en-US" altLang="zh-CN" sz="8000" dirty="0">
              <a:solidFill>
                <a:schemeClr val="accent5"/>
              </a:solidFill>
              <a:effectLst>
                <a:outerShdw blurRad="127000" dist="38100" dir="2700000" algn="tl">
                  <a:srgbClr val="000000">
                    <a:alpha val="20000"/>
                  </a:srgbClr>
                </a:outerShdw>
              </a:effectLst>
              <a:latin typeface="思源黑体" panose="020B0500000000000000" pitchFamily="34" charset="-122"/>
              <a:ea typeface="思源黑体" panose="020B0500000000000000" pitchFamily="34" charset="-122"/>
            </a:endParaRPr>
          </a:p>
          <a:p>
            <a:pPr algn="ctr"/>
            <a:r>
              <a:rPr lang="zh-CN" altLang="en-US" sz="8000" dirty="0">
                <a:solidFill>
                  <a:schemeClr val="accent5"/>
                </a:solidFill>
                <a:effectLst>
                  <a:outerShdw blurRad="127000" dist="38100" dir="2700000" algn="tl">
                    <a:srgbClr val="000000">
                      <a:alpha val="20000"/>
                    </a:srgbClr>
                  </a:outerShdw>
                </a:effectLst>
                <a:latin typeface="思源黑体" panose="020B0500000000000000" pitchFamily="34" charset="-122"/>
                <a:ea typeface="思源黑体" panose="020B0500000000000000" pitchFamily="34" charset="-122"/>
              </a:rPr>
              <a:t>校园疫情防控</a:t>
            </a:r>
            <a:endParaRPr lang="en-US" altLang="zh-CN" sz="8000" dirty="0">
              <a:solidFill>
                <a:schemeClr val="accent5"/>
              </a:solidFill>
              <a:effectLst>
                <a:outerShdw blurRad="127000" dist="38100" dir="2700000" algn="tl">
                  <a:srgbClr val="000000">
                    <a:alpha val="20000"/>
                  </a:srgbClr>
                </a:outerShdw>
              </a:effectLst>
              <a:latin typeface="思源黑体" panose="020B0500000000000000" pitchFamily="34" charset="-122"/>
              <a:ea typeface="思源黑体" panose="020B0500000000000000" pitchFamily="34" charset="-122"/>
            </a:endParaRPr>
          </a:p>
          <a:p>
            <a:pPr algn="ctr"/>
            <a:r>
              <a:rPr lang="zh-CN" altLang="en-US" sz="8000" dirty="0">
                <a:solidFill>
                  <a:schemeClr val="accent5"/>
                </a:solidFill>
                <a:effectLst>
                  <a:outerShdw blurRad="127000" dist="38100" dir="2700000" algn="tl">
                    <a:srgbClr val="000000">
                      <a:alpha val="20000"/>
                    </a:srgbClr>
                  </a:outerShdw>
                </a:effectLst>
                <a:latin typeface="思源黑体" panose="020B0500000000000000" pitchFamily="34" charset="-122"/>
                <a:ea typeface="思源黑体" panose="020B0500000000000000" pitchFamily="34" charset="-122"/>
              </a:rPr>
              <a:t>学生须知</a:t>
            </a:r>
          </a:p>
        </p:txBody>
      </p:sp>
      <p:sp>
        <p:nvSpPr>
          <p:cNvPr id="39" name="圆角矩形 38"/>
          <p:cNvSpPr/>
          <p:nvPr/>
        </p:nvSpPr>
        <p:spPr>
          <a:xfrm>
            <a:off x="3213384" y="5395793"/>
            <a:ext cx="5513538" cy="706914"/>
          </a:xfrm>
          <a:prstGeom prst="roundRect">
            <a:avLst/>
          </a:prstGeom>
          <a:noFill/>
          <a:ln>
            <a:solidFill>
              <a:srgbClr val="BA8F2D"/>
            </a:solidFill>
          </a:ln>
          <a:effectLst>
            <a:outerShdw blurRad="101600" dist="38100" dir="2700000" algn="tl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3200" dirty="0">
                <a:solidFill>
                  <a:schemeClr val="accent5"/>
                </a:solidFill>
                <a:effectLst>
                  <a:outerShdw blurRad="12700" dist="12700" dir="2700000" algn="tl">
                    <a:srgbClr val="000000">
                      <a:alpha val="20000"/>
                    </a:srgbClr>
                  </a:outerShdw>
                </a:effectLst>
                <a:latin typeface="思源黑体" panose="020B0500000000000000" pitchFamily="34" charset="-122"/>
                <a:ea typeface="思源黑体" panose="020B0500000000000000" pitchFamily="34" charset="-122"/>
              </a:rPr>
              <a:t>共青团上海海洋大学委员会</a:t>
            </a:r>
          </a:p>
        </p:txBody>
      </p:sp>
      <p:pic>
        <p:nvPicPr>
          <p:cNvPr id="15" name="图片 14">
            <a:extLst>
              <a:ext uri="{FF2B5EF4-FFF2-40B4-BE49-F238E27FC236}">
                <a16:creationId xmlns:a16="http://schemas.microsoft.com/office/drawing/2014/main" id="{7AE08B21-7BE9-4EF0-93A0-D6E709FAC48F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213"/>
          <a:stretch/>
        </p:blipFill>
        <p:spPr>
          <a:xfrm>
            <a:off x="0" y="0"/>
            <a:ext cx="2211781" cy="1147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94405180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9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9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9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9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41" presetClass="entr" presetSubtype="0" fill="hold" grpId="0" nodeType="withEffect">
                                  <p:stCondLst>
                                    <p:cond delay="25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 tmFilter="0,0; .5, 1; 1, 1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37" presetClass="entr" presetSubtype="0" fill="hold" grpId="0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1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900" decel="100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35" grpId="0"/>
      <p:bldP spid="39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文本框 30">
            <a:extLst>
              <a:ext uri="{FF2B5EF4-FFF2-40B4-BE49-F238E27FC236}">
                <a16:creationId xmlns:a16="http://schemas.microsoft.com/office/drawing/2014/main" id="{503E0C68-DA60-417A-94AF-3E2A39D1D51A}"/>
              </a:ext>
            </a:extLst>
          </p:cNvPr>
          <p:cNvSpPr txBox="1"/>
          <p:nvPr/>
        </p:nvSpPr>
        <p:spPr>
          <a:xfrm>
            <a:off x="789667" y="3340525"/>
            <a:ext cx="10363200" cy="2264851"/>
          </a:xfrm>
          <a:prstGeom prst="rect">
            <a:avLst/>
          </a:prstGeom>
          <a:noFill/>
          <a:ln>
            <a:solidFill>
              <a:srgbClr val="0070C0"/>
            </a:solidFill>
            <a:prstDash val="sysDash"/>
          </a:ln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altLang="zh-CN" sz="1600" dirty="0">
                <a:solidFill>
                  <a:srgbClr val="686769"/>
                </a:solidFill>
                <a:latin typeface="思源黑体" panose="020B0500000000000000" pitchFamily="34" charset="-122"/>
                <a:ea typeface="思源黑体" panose="020B0500000000000000" pitchFamily="34" charset="-122"/>
                <a:cs typeface="+mn-ea"/>
                <a:sym typeface="+mn-lt"/>
              </a:rPr>
              <a:t>1</a:t>
            </a:r>
            <a:r>
              <a:rPr lang="zh-CN" altLang="en-US" sz="1600" dirty="0">
                <a:solidFill>
                  <a:srgbClr val="686769"/>
                </a:solidFill>
                <a:latin typeface="思源黑体" panose="020B0500000000000000" pitchFamily="34" charset="-122"/>
                <a:ea typeface="思源黑体" panose="020B0500000000000000" pitchFamily="34" charset="-122"/>
                <a:cs typeface="+mn-ea"/>
                <a:sym typeface="+mn-lt"/>
              </a:rPr>
              <a:t>．摘戴口罩前，要保持双手洁净，尽量不触碰口罩内侧，以免手上细菌污染口罩；</a:t>
            </a:r>
          </a:p>
          <a:p>
            <a:pPr algn="just">
              <a:lnSpc>
                <a:spcPct val="150000"/>
              </a:lnSpc>
            </a:pPr>
            <a:r>
              <a:rPr lang="en-US" altLang="zh-CN" sz="1600" dirty="0">
                <a:solidFill>
                  <a:srgbClr val="686769"/>
                </a:solidFill>
                <a:latin typeface="思源黑体" panose="020B0500000000000000" pitchFamily="34" charset="-122"/>
                <a:ea typeface="思源黑体" panose="020B0500000000000000" pitchFamily="34" charset="-122"/>
                <a:cs typeface="+mn-ea"/>
                <a:sym typeface="+mn-lt"/>
              </a:rPr>
              <a:t>2</a:t>
            </a:r>
            <a:r>
              <a:rPr lang="zh-CN" altLang="en-US" sz="1600" dirty="0">
                <a:solidFill>
                  <a:srgbClr val="686769"/>
                </a:solidFill>
                <a:latin typeface="思源黑体" panose="020B0500000000000000" pitchFamily="34" charset="-122"/>
                <a:ea typeface="思源黑体" panose="020B0500000000000000" pitchFamily="34" charset="-122"/>
                <a:cs typeface="+mn-ea"/>
                <a:sym typeface="+mn-lt"/>
              </a:rPr>
              <a:t>．不要重复使用一次性口罩，最好每隔</a:t>
            </a:r>
            <a:r>
              <a:rPr lang="en-US" altLang="zh-CN" sz="1600" dirty="0">
                <a:solidFill>
                  <a:srgbClr val="686769"/>
                </a:solidFill>
                <a:latin typeface="思源黑体" panose="020B0500000000000000" pitchFamily="34" charset="-122"/>
                <a:ea typeface="思源黑体" panose="020B0500000000000000" pitchFamily="34" charset="-122"/>
                <a:cs typeface="+mn-ea"/>
                <a:sym typeface="+mn-lt"/>
              </a:rPr>
              <a:t>2</a:t>
            </a:r>
            <a:r>
              <a:rPr lang="zh-CN" altLang="en-US" sz="1600" dirty="0">
                <a:solidFill>
                  <a:srgbClr val="686769"/>
                </a:solidFill>
                <a:latin typeface="思源黑体" panose="020B0500000000000000" pitchFamily="34" charset="-122"/>
                <a:ea typeface="思源黑体" panose="020B0500000000000000" pitchFamily="34" charset="-122"/>
                <a:cs typeface="+mn-ea"/>
                <a:sym typeface="+mn-lt"/>
              </a:rPr>
              <a:t>－</a:t>
            </a:r>
            <a:r>
              <a:rPr lang="en-US" altLang="zh-CN" sz="1600" dirty="0">
                <a:solidFill>
                  <a:srgbClr val="686769"/>
                </a:solidFill>
                <a:latin typeface="思源黑体" panose="020B0500000000000000" pitchFamily="34" charset="-122"/>
                <a:ea typeface="思源黑体" panose="020B0500000000000000" pitchFamily="34" charset="-122"/>
                <a:cs typeface="+mn-ea"/>
                <a:sym typeface="+mn-lt"/>
              </a:rPr>
              <a:t>4</a:t>
            </a:r>
            <a:r>
              <a:rPr lang="zh-CN" altLang="en-US" sz="1600" dirty="0">
                <a:solidFill>
                  <a:srgbClr val="686769"/>
                </a:solidFill>
                <a:latin typeface="思源黑体" panose="020B0500000000000000" pitchFamily="34" charset="-122"/>
                <a:ea typeface="思源黑体" panose="020B0500000000000000" pitchFamily="34" charset="-122"/>
                <a:cs typeface="+mn-ea"/>
                <a:sym typeface="+mn-lt"/>
              </a:rPr>
              <a:t>小时更换一次。当口罩受潮或被分泌物污染，应及时丢弃，更换新的清洁且干燥的口罩；</a:t>
            </a:r>
          </a:p>
          <a:p>
            <a:pPr algn="just">
              <a:lnSpc>
                <a:spcPct val="150000"/>
              </a:lnSpc>
            </a:pPr>
            <a:r>
              <a:rPr lang="en-US" altLang="zh-CN" sz="1600" dirty="0">
                <a:solidFill>
                  <a:srgbClr val="686769"/>
                </a:solidFill>
                <a:latin typeface="思源黑体" panose="020B0500000000000000" pitchFamily="34" charset="-122"/>
                <a:ea typeface="思源黑体" panose="020B0500000000000000" pitchFamily="34" charset="-122"/>
                <a:cs typeface="+mn-ea"/>
                <a:sym typeface="+mn-lt"/>
              </a:rPr>
              <a:t>3</a:t>
            </a:r>
            <a:r>
              <a:rPr lang="zh-CN" altLang="en-US" sz="1600" dirty="0">
                <a:solidFill>
                  <a:srgbClr val="686769"/>
                </a:solidFill>
                <a:latin typeface="思源黑体" panose="020B0500000000000000" pitchFamily="34" charset="-122"/>
                <a:ea typeface="思源黑体" panose="020B0500000000000000" pitchFamily="34" charset="-122"/>
                <a:cs typeface="+mn-ea"/>
                <a:sym typeface="+mn-lt"/>
              </a:rPr>
              <a:t>．一定要使口罩与面部有良好的密合。简单的试验方法是：戴上口罩后，用力呼气，空气不能从口罩边缘漏出；</a:t>
            </a:r>
          </a:p>
          <a:p>
            <a:pPr algn="just">
              <a:lnSpc>
                <a:spcPct val="150000"/>
              </a:lnSpc>
            </a:pPr>
            <a:r>
              <a:rPr lang="en-US" altLang="zh-CN" sz="1600" dirty="0">
                <a:solidFill>
                  <a:srgbClr val="686769"/>
                </a:solidFill>
                <a:latin typeface="思源黑体" panose="020B0500000000000000" pitchFamily="34" charset="-122"/>
                <a:ea typeface="思源黑体" panose="020B0500000000000000" pitchFamily="34" charset="-122"/>
                <a:cs typeface="+mn-ea"/>
                <a:sym typeface="+mn-lt"/>
              </a:rPr>
              <a:t>4</a:t>
            </a:r>
            <a:r>
              <a:rPr lang="zh-CN" altLang="en-US" sz="1600" dirty="0">
                <a:solidFill>
                  <a:srgbClr val="686769"/>
                </a:solidFill>
                <a:latin typeface="思源黑体" panose="020B0500000000000000" pitchFamily="34" charset="-122"/>
                <a:ea typeface="思源黑体" panose="020B0500000000000000" pitchFamily="34" charset="-122"/>
                <a:cs typeface="+mn-ea"/>
                <a:sym typeface="+mn-lt"/>
              </a:rPr>
              <a:t>．不要用手去挤压口罩。即使是</a:t>
            </a:r>
            <a:r>
              <a:rPr lang="en-US" altLang="zh-CN" sz="1600" dirty="0">
                <a:solidFill>
                  <a:srgbClr val="686769"/>
                </a:solidFill>
                <a:latin typeface="思源黑体" panose="020B0500000000000000" pitchFamily="34" charset="-122"/>
                <a:ea typeface="思源黑体" panose="020B0500000000000000" pitchFamily="34" charset="-122"/>
                <a:cs typeface="+mn-ea"/>
                <a:sym typeface="+mn-lt"/>
              </a:rPr>
              <a:t>N95</a:t>
            </a:r>
            <a:r>
              <a:rPr lang="zh-CN" altLang="en-US" sz="1600" dirty="0">
                <a:solidFill>
                  <a:srgbClr val="686769"/>
                </a:solidFill>
                <a:latin typeface="思源黑体" panose="020B0500000000000000" pitchFamily="34" charset="-122"/>
                <a:ea typeface="思源黑体" panose="020B0500000000000000" pitchFamily="34" charset="-122"/>
                <a:cs typeface="+mn-ea"/>
                <a:sym typeface="+mn-lt"/>
              </a:rPr>
              <a:t>或</a:t>
            </a:r>
            <a:r>
              <a:rPr lang="en-US" altLang="zh-CN" sz="1600" dirty="0">
                <a:solidFill>
                  <a:srgbClr val="686769"/>
                </a:solidFill>
                <a:latin typeface="思源黑体" panose="020B0500000000000000" pitchFamily="34" charset="-122"/>
                <a:ea typeface="思源黑体" panose="020B0500000000000000" pitchFamily="34" charset="-122"/>
                <a:cs typeface="+mn-ea"/>
                <a:sym typeface="+mn-lt"/>
              </a:rPr>
              <a:t>KN95</a:t>
            </a:r>
            <a:r>
              <a:rPr lang="zh-CN" altLang="en-US" sz="1600" dirty="0">
                <a:solidFill>
                  <a:srgbClr val="686769"/>
                </a:solidFill>
                <a:latin typeface="思源黑体" panose="020B0500000000000000" pitchFamily="34" charset="-122"/>
                <a:ea typeface="思源黑体" panose="020B0500000000000000" pitchFamily="34" charset="-122"/>
                <a:cs typeface="+mn-ea"/>
                <a:sym typeface="+mn-lt"/>
              </a:rPr>
              <a:t>口罩，也只能把病毒隔离在口罩表层，如果用手挤压口罩，使得病毒随飞沫湿透口罩，就会增加病毒感染的概率。</a:t>
            </a:r>
            <a:endParaRPr lang="zh-CN" altLang="en-US" sz="1600" dirty="0">
              <a:solidFill>
                <a:srgbClr val="2A3246"/>
              </a:solidFill>
              <a:latin typeface="Aa楷体" panose="02000500000000000000" pitchFamily="2" charset="-122"/>
              <a:ea typeface="Aa楷体" panose="02000500000000000000" pitchFamily="2" charset="-122"/>
              <a:cs typeface="Aa楷体" panose="02000500000000000000" pitchFamily="2" charset="-122"/>
              <a:sym typeface="+mn-lt"/>
            </a:endParaRPr>
          </a:p>
        </p:txBody>
      </p:sp>
      <p:sp>
        <p:nvSpPr>
          <p:cNvPr id="32" name="TextBox 7">
            <a:extLst>
              <a:ext uri="{FF2B5EF4-FFF2-40B4-BE49-F238E27FC236}">
                <a16:creationId xmlns:a16="http://schemas.microsoft.com/office/drawing/2014/main" id="{8DE6CD62-A5CF-42EF-B6BB-0447C20B7252}"/>
              </a:ext>
            </a:extLst>
          </p:cNvPr>
          <p:cNvSpPr txBox="1"/>
          <p:nvPr/>
        </p:nvSpPr>
        <p:spPr>
          <a:xfrm>
            <a:off x="789667" y="2751564"/>
            <a:ext cx="2940417" cy="4534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base">
              <a:lnSpc>
                <a:spcPct val="130000"/>
              </a:lnSpc>
            </a:pPr>
            <a:r>
              <a:rPr lang="zh-CN" altLang="en-US" sz="20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佩戴口罩的注意事项</a:t>
            </a:r>
            <a:endParaRPr lang="en-US" altLang="zh-CN" sz="2000" b="1" dirty="0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lt"/>
            </a:endParaRPr>
          </a:p>
        </p:txBody>
      </p:sp>
      <p:sp>
        <p:nvSpPr>
          <p:cNvPr id="17" name="矩形 16"/>
          <p:cNvSpPr/>
          <p:nvPr userDrawn="1"/>
        </p:nvSpPr>
        <p:spPr>
          <a:xfrm>
            <a:off x="4020161" y="503312"/>
            <a:ext cx="3881718" cy="700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3600" b="1" dirty="0">
                <a:solidFill>
                  <a:schemeClr val="accent5"/>
                </a:solidFill>
                <a:latin typeface="思源黑体" panose="020B0500000000000000" pitchFamily="34" charset="-122"/>
                <a:ea typeface="思源黑体" panose="020B0500000000000000" pitchFamily="34" charset="-122"/>
                <a:cs typeface="+mn-ea"/>
                <a:sym typeface="+mn-lt"/>
              </a:rPr>
              <a:t>秋冬防疫“三件套”</a:t>
            </a:r>
          </a:p>
        </p:txBody>
      </p:sp>
      <p:pic>
        <p:nvPicPr>
          <p:cNvPr id="26" name="图片 3" descr="微信图片_20201129095438">
            <a:extLst>
              <a:ext uri="{FF2B5EF4-FFF2-40B4-BE49-F238E27FC236}">
                <a16:creationId xmlns:a16="http://schemas.microsoft.com/office/drawing/2014/main" id="{AE0229C9-6293-458D-96E9-02D97ADE9BF1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/>
          <a:srcRect l="68886" t="39164" r="10616" b="16137"/>
          <a:stretch/>
        </p:blipFill>
        <p:spPr>
          <a:xfrm>
            <a:off x="7902397" y="1103898"/>
            <a:ext cx="1425388" cy="1748118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30" name="图片 3" descr="微信图片_20201129095438">
            <a:extLst>
              <a:ext uri="{FF2B5EF4-FFF2-40B4-BE49-F238E27FC236}">
                <a16:creationId xmlns:a16="http://schemas.microsoft.com/office/drawing/2014/main" id="{C23095AD-0B43-4B62-904B-F7CB813B8C06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/>
          <a:srcRect l="41346" t="40326" r="37739" b="17170"/>
          <a:stretch/>
        </p:blipFill>
        <p:spPr>
          <a:xfrm>
            <a:off x="5153925" y="1152411"/>
            <a:ext cx="1454418" cy="166226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39" name="图片 3" descr="微信图片_20201129095438">
            <a:extLst>
              <a:ext uri="{FF2B5EF4-FFF2-40B4-BE49-F238E27FC236}">
                <a16:creationId xmlns:a16="http://schemas.microsoft.com/office/drawing/2014/main" id="{27078A16-BEF7-4510-83B1-D9615116ED0B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/>
          <a:srcRect l="12163" t="39892" r="66822" b="18358"/>
          <a:stretch/>
        </p:blipFill>
        <p:spPr>
          <a:xfrm>
            <a:off x="2749821" y="1152411"/>
            <a:ext cx="1461396" cy="1632787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40" name="任意多边形: 形状 39">
            <a:extLst>
              <a:ext uri="{FF2B5EF4-FFF2-40B4-BE49-F238E27FC236}">
                <a16:creationId xmlns:a16="http://schemas.microsoft.com/office/drawing/2014/main" id="{546A7BE2-C564-4523-9FAF-AEFB016EFDA2}"/>
              </a:ext>
            </a:extLst>
          </p:cNvPr>
          <p:cNvSpPr/>
          <p:nvPr/>
        </p:nvSpPr>
        <p:spPr bwMode="auto">
          <a:xfrm>
            <a:off x="0" y="5871029"/>
            <a:ext cx="12192000" cy="1012232"/>
          </a:xfrm>
          <a:custGeom>
            <a:avLst/>
            <a:gdLst>
              <a:gd name="connsiteX0" fmla="*/ 2457949 w 12192000"/>
              <a:gd name="connsiteY0" fmla="*/ 0 h 1012232"/>
              <a:gd name="connsiteX1" fmla="*/ 9057549 w 12192000"/>
              <a:gd name="connsiteY1" fmla="*/ 610553 h 1012232"/>
              <a:gd name="connsiteX2" fmla="*/ 12192000 w 12192000"/>
              <a:gd name="connsiteY2" fmla="*/ 305277 h 1012232"/>
              <a:gd name="connsiteX3" fmla="*/ 12192000 w 12192000"/>
              <a:gd name="connsiteY3" fmla="*/ 1012232 h 1012232"/>
              <a:gd name="connsiteX4" fmla="*/ 114300 w 12192000"/>
              <a:gd name="connsiteY4" fmla="*/ 1012232 h 1012232"/>
              <a:gd name="connsiteX5" fmla="*/ 0 w 12192000"/>
              <a:gd name="connsiteY5" fmla="*/ 1012232 h 1012232"/>
              <a:gd name="connsiteX6" fmla="*/ 0 w 12192000"/>
              <a:gd name="connsiteY6" fmla="*/ 160434 h 1012232"/>
              <a:gd name="connsiteX7" fmla="*/ 270087 w 12192000"/>
              <a:gd name="connsiteY7" fmla="*/ 129128 h 1012232"/>
              <a:gd name="connsiteX8" fmla="*/ 2457949 w 12192000"/>
              <a:gd name="connsiteY8" fmla="*/ 0 h 10122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2192000" h="1012232">
                <a:moveTo>
                  <a:pt x="2457949" y="0"/>
                </a:moveTo>
                <a:cubicBezTo>
                  <a:pt x="4506845" y="0"/>
                  <a:pt x="7360920" y="610553"/>
                  <a:pt x="9057549" y="610553"/>
                </a:cubicBezTo>
                <a:cubicBezTo>
                  <a:pt x="10754179" y="610553"/>
                  <a:pt x="12192000" y="305277"/>
                  <a:pt x="12192000" y="305277"/>
                </a:cubicBezTo>
                <a:cubicBezTo>
                  <a:pt x="12192000" y="1012232"/>
                  <a:pt x="12192000" y="1012232"/>
                  <a:pt x="12192000" y="1012232"/>
                </a:cubicBezTo>
                <a:cubicBezTo>
                  <a:pt x="5290457" y="1012232"/>
                  <a:pt x="1839686" y="1012232"/>
                  <a:pt x="114300" y="1012232"/>
                </a:cubicBezTo>
                <a:lnTo>
                  <a:pt x="0" y="1012232"/>
                </a:lnTo>
                <a:lnTo>
                  <a:pt x="0" y="160434"/>
                </a:lnTo>
                <a:lnTo>
                  <a:pt x="270087" y="129128"/>
                </a:lnTo>
                <a:cubicBezTo>
                  <a:pt x="925321" y="57390"/>
                  <a:pt x="1689613" y="0"/>
                  <a:pt x="2457949" y="0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kumimoji="1" lang="zh-CN" altLang="en-US">
              <a:solidFill>
                <a:schemeClr val="accent5"/>
              </a:solidFill>
              <a:latin typeface="Arial" panose="020B0604020202020204" pitchFamily="34" charset="0"/>
              <a:ea typeface="思源黑体 CN Normal" panose="020B0400000000000000" pitchFamily="34" charset="-122"/>
              <a:sym typeface="Arial" panose="020B0604020202020204" pitchFamily="34" charset="0"/>
            </a:endParaRPr>
          </a:p>
        </p:txBody>
      </p:sp>
      <p:pic>
        <p:nvPicPr>
          <p:cNvPr id="41" name="图片 40">
            <a:extLst>
              <a:ext uri="{FF2B5EF4-FFF2-40B4-BE49-F238E27FC236}">
                <a16:creationId xmlns:a16="http://schemas.microsoft.com/office/drawing/2014/main" id="{2F0B95EE-4FA6-49BE-8A40-A117F11E7C04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213"/>
          <a:stretch/>
        </p:blipFill>
        <p:spPr>
          <a:xfrm>
            <a:off x="0" y="0"/>
            <a:ext cx="2211781" cy="1147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1711186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" grpId="0" animBg="1"/>
      <p:bldP spid="32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文本框 30">
            <a:extLst>
              <a:ext uri="{FF2B5EF4-FFF2-40B4-BE49-F238E27FC236}">
                <a16:creationId xmlns:a16="http://schemas.microsoft.com/office/drawing/2014/main" id="{503E0C68-DA60-417A-94AF-3E2A39D1D51A}"/>
              </a:ext>
            </a:extLst>
          </p:cNvPr>
          <p:cNvSpPr txBox="1"/>
          <p:nvPr/>
        </p:nvSpPr>
        <p:spPr>
          <a:xfrm>
            <a:off x="789667" y="3340525"/>
            <a:ext cx="10363200" cy="2264851"/>
          </a:xfrm>
          <a:prstGeom prst="rect">
            <a:avLst/>
          </a:prstGeom>
          <a:noFill/>
          <a:ln>
            <a:solidFill>
              <a:srgbClr val="0070C0"/>
            </a:solidFill>
            <a:prstDash val="sysDash"/>
          </a:ln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altLang="zh-CN" sz="1600" dirty="0">
                <a:solidFill>
                  <a:srgbClr val="686769"/>
                </a:solidFill>
                <a:latin typeface="思源黑体" panose="020B0500000000000000" pitchFamily="34" charset="-122"/>
                <a:ea typeface="思源黑体" panose="020B0500000000000000" pitchFamily="34" charset="-122"/>
                <a:cs typeface="+mn-ea"/>
                <a:sym typeface="+mn-lt"/>
              </a:rPr>
              <a:t>1</a:t>
            </a:r>
            <a:r>
              <a:rPr lang="zh-CN" altLang="en-US" sz="1600" dirty="0">
                <a:solidFill>
                  <a:srgbClr val="686769"/>
                </a:solidFill>
                <a:latin typeface="思源黑体" panose="020B0500000000000000" pitchFamily="34" charset="-122"/>
                <a:ea typeface="思源黑体" panose="020B0500000000000000" pitchFamily="34" charset="-122"/>
                <a:cs typeface="+mn-ea"/>
                <a:sym typeface="+mn-lt"/>
              </a:rPr>
              <a:t>．洗勤手，做好手部卫生，尽量避免直接接触公共设施，接触后及时流动水洗手。</a:t>
            </a:r>
          </a:p>
          <a:p>
            <a:pPr algn="just">
              <a:lnSpc>
                <a:spcPct val="150000"/>
              </a:lnSpc>
            </a:pPr>
            <a:r>
              <a:rPr lang="en-US" altLang="zh-CN" sz="1600" dirty="0">
                <a:solidFill>
                  <a:srgbClr val="686769"/>
                </a:solidFill>
                <a:latin typeface="思源黑体" panose="020B0500000000000000" pitchFamily="34" charset="-122"/>
                <a:ea typeface="思源黑体" panose="020B0500000000000000" pitchFamily="34" charset="-122"/>
                <a:cs typeface="+mn-ea"/>
                <a:sym typeface="+mn-lt"/>
              </a:rPr>
              <a:t>2</a:t>
            </a:r>
            <a:r>
              <a:rPr lang="zh-CN" altLang="en-US" sz="1600" dirty="0">
                <a:solidFill>
                  <a:srgbClr val="686769"/>
                </a:solidFill>
                <a:latin typeface="思源黑体" panose="020B0500000000000000" pitchFamily="34" charset="-122"/>
                <a:ea typeface="思源黑体" panose="020B0500000000000000" pitchFamily="34" charset="-122"/>
                <a:cs typeface="+mn-ea"/>
                <a:sym typeface="+mn-lt"/>
              </a:rPr>
              <a:t>．进入校内公共场所（宿舍、教室、食堂、图书馆、校医院等）需戴口罩。</a:t>
            </a:r>
            <a:endParaRPr lang="en-US" altLang="zh-CN" sz="1600" dirty="0">
              <a:solidFill>
                <a:srgbClr val="686769"/>
              </a:solidFill>
              <a:latin typeface="思源黑体" panose="020B0500000000000000" pitchFamily="34" charset="-122"/>
              <a:ea typeface="思源黑体" panose="020B0500000000000000" pitchFamily="34" charset="-122"/>
              <a:cs typeface="+mn-ea"/>
              <a:sym typeface="+mn-lt"/>
            </a:endParaRPr>
          </a:p>
          <a:p>
            <a:pPr algn="just">
              <a:lnSpc>
                <a:spcPct val="150000"/>
              </a:lnSpc>
            </a:pPr>
            <a:r>
              <a:rPr lang="en-US" altLang="zh-CN" sz="1600" dirty="0">
                <a:solidFill>
                  <a:srgbClr val="686769"/>
                </a:solidFill>
                <a:latin typeface="思源黑体" panose="020B0500000000000000" pitchFamily="34" charset="-122"/>
                <a:ea typeface="思源黑体" panose="020B0500000000000000" pitchFamily="34" charset="-122"/>
                <a:cs typeface="+mn-ea"/>
                <a:sym typeface="+mn-lt"/>
              </a:rPr>
              <a:t>3</a:t>
            </a:r>
            <a:r>
              <a:rPr lang="zh-CN" altLang="en-US" sz="1600" dirty="0">
                <a:solidFill>
                  <a:srgbClr val="686769"/>
                </a:solidFill>
                <a:latin typeface="思源黑体" panose="020B0500000000000000" pitchFamily="34" charset="-122"/>
                <a:ea typeface="思源黑体" panose="020B0500000000000000" pitchFamily="34" charset="-122"/>
                <a:cs typeface="+mn-ea"/>
                <a:sym typeface="+mn-lt"/>
              </a:rPr>
              <a:t>．在校期间每天需测量体温，对返校后出现发热或有疑似症状师生严格进行隔离观察，及时上报，要求迅速处置，做到早发现、早报告、早隔离、早治疗。</a:t>
            </a:r>
          </a:p>
          <a:p>
            <a:pPr algn="just">
              <a:lnSpc>
                <a:spcPct val="150000"/>
              </a:lnSpc>
            </a:pPr>
            <a:r>
              <a:rPr lang="en-US" altLang="zh-CN" sz="1600" dirty="0">
                <a:solidFill>
                  <a:srgbClr val="686769"/>
                </a:solidFill>
                <a:latin typeface="思源黑体" panose="020B0500000000000000" pitchFamily="34" charset="-122"/>
                <a:ea typeface="思源黑体" panose="020B0500000000000000" pitchFamily="34" charset="-122"/>
                <a:cs typeface="+mn-ea"/>
                <a:sym typeface="+mn-lt"/>
              </a:rPr>
              <a:t>4</a:t>
            </a:r>
            <a:r>
              <a:rPr lang="zh-CN" altLang="en-US" sz="1600" dirty="0">
                <a:solidFill>
                  <a:srgbClr val="686769"/>
                </a:solidFill>
                <a:latin typeface="思源黑体" panose="020B0500000000000000" pitchFamily="34" charset="-122"/>
                <a:ea typeface="思源黑体" panose="020B0500000000000000" pitchFamily="34" charset="-122"/>
                <a:cs typeface="+mn-ea"/>
                <a:sym typeface="+mn-lt"/>
              </a:rPr>
              <a:t>．保持个人宿舍内卫生，开窗通风，及时清理垃圾，对宿舍内进行消毒剂消毒，定期晾晒被褥，养成良好个人卫生习惯，个人用品不交叉使用。禁止宿舍之间相互交流、聚集。</a:t>
            </a:r>
          </a:p>
        </p:txBody>
      </p:sp>
      <p:sp>
        <p:nvSpPr>
          <p:cNvPr id="32" name="TextBox 7">
            <a:extLst>
              <a:ext uri="{FF2B5EF4-FFF2-40B4-BE49-F238E27FC236}">
                <a16:creationId xmlns:a16="http://schemas.microsoft.com/office/drawing/2014/main" id="{8DE6CD62-A5CF-42EF-B6BB-0447C20B7252}"/>
              </a:ext>
            </a:extLst>
          </p:cNvPr>
          <p:cNvSpPr txBox="1"/>
          <p:nvPr/>
        </p:nvSpPr>
        <p:spPr>
          <a:xfrm>
            <a:off x="789667" y="2751564"/>
            <a:ext cx="2940417" cy="4534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base">
              <a:lnSpc>
                <a:spcPct val="130000"/>
              </a:lnSpc>
            </a:pPr>
            <a:r>
              <a:rPr lang="zh-CN" altLang="en-US" sz="20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个人卫生的注意事项</a:t>
            </a:r>
            <a:endParaRPr lang="en-US" altLang="zh-CN" sz="2000" b="1" dirty="0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lt"/>
            </a:endParaRPr>
          </a:p>
        </p:txBody>
      </p:sp>
      <p:sp>
        <p:nvSpPr>
          <p:cNvPr id="17" name="矩形 16"/>
          <p:cNvSpPr/>
          <p:nvPr userDrawn="1"/>
        </p:nvSpPr>
        <p:spPr>
          <a:xfrm>
            <a:off x="4020161" y="503312"/>
            <a:ext cx="3881718" cy="700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3600" b="1" dirty="0">
                <a:solidFill>
                  <a:schemeClr val="accent5"/>
                </a:solidFill>
                <a:latin typeface="思源黑体" panose="020B0500000000000000" pitchFamily="34" charset="-122"/>
                <a:ea typeface="思源黑体" panose="020B0500000000000000" pitchFamily="34" charset="-122"/>
                <a:cs typeface="+mn-ea"/>
                <a:sym typeface="+mn-lt"/>
              </a:rPr>
              <a:t>秋冬防疫“三件套”</a:t>
            </a:r>
          </a:p>
        </p:txBody>
      </p:sp>
      <p:pic>
        <p:nvPicPr>
          <p:cNvPr id="26" name="图片 3" descr="微信图片_20201129095438">
            <a:extLst>
              <a:ext uri="{FF2B5EF4-FFF2-40B4-BE49-F238E27FC236}">
                <a16:creationId xmlns:a16="http://schemas.microsoft.com/office/drawing/2014/main" id="{AE0229C9-6293-458D-96E9-02D97ADE9BF1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/>
          <a:srcRect l="68886" t="39164" r="10616" b="16137"/>
          <a:stretch/>
        </p:blipFill>
        <p:spPr>
          <a:xfrm>
            <a:off x="7902397" y="1103898"/>
            <a:ext cx="1425388" cy="1748118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30" name="图片 3" descr="微信图片_20201129095438">
            <a:extLst>
              <a:ext uri="{FF2B5EF4-FFF2-40B4-BE49-F238E27FC236}">
                <a16:creationId xmlns:a16="http://schemas.microsoft.com/office/drawing/2014/main" id="{C23095AD-0B43-4B62-904B-F7CB813B8C06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/>
          <a:srcRect l="41346" t="40326" r="37739" b="17170"/>
          <a:stretch/>
        </p:blipFill>
        <p:spPr>
          <a:xfrm>
            <a:off x="5153925" y="1152411"/>
            <a:ext cx="1454418" cy="166226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39" name="图片 3" descr="微信图片_20201129095438">
            <a:extLst>
              <a:ext uri="{FF2B5EF4-FFF2-40B4-BE49-F238E27FC236}">
                <a16:creationId xmlns:a16="http://schemas.microsoft.com/office/drawing/2014/main" id="{27078A16-BEF7-4510-83B1-D9615116ED0B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/>
          <a:srcRect l="12163" t="39892" r="66822" b="18358"/>
          <a:stretch/>
        </p:blipFill>
        <p:spPr>
          <a:xfrm>
            <a:off x="2749821" y="1152411"/>
            <a:ext cx="1461396" cy="1632787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40" name="任意多边形: 形状 39">
            <a:extLst>
              <a:ext uri="{FF2B5EF4-FFF2-40B4-BE49-F238E27FC236}">
                <a16:creationId xmlns:a16="http://schemas.microsoft.com/office/drawing/2014/main" id="{546A7BE2-C564-4523-9FAF-AEFB016EFDA2}"/>
              </a:ext>
            </a:extLst>
          </p:cNvPr>
          <p:cNvSpPr/>
          <p:nvPr/>
        </p:nvSpPr>
        <p:spPr bwMode="auto">
          <a:xfrm>
            <a:off x="0" y="5871029"/>
            <a:ext cx="12192000" cy="1012232"/>
          </a:xfrm>
          <a:custGeom>
            <a:avLst/>
            <a:gdLst>
              <a:gd name="connsiteX0" fmla="*/ 2457949 w 12192000"/>
              <a:gd name="connsiteY0" fmla="*/ 0 h 1012232"/>
              <a:gd name="connsiteX1" fmla="*/ 9057549 w 12192000"/>
              <a:gd name="connsiteY1" fmla="*/ 610553 h 1012232"/>
              <a:gd name="connsiteX2" fmla="*/ 12192000 w 12192000"/>
              <a:gd name="connsiteY2" fmla="*/ 305277 h 1012232"/>
              <a:gd name="connsiteX3" fmla="*/ 12192000 w 12192000"/>
              <a:gd name="connsiteY3" fmla="*/ 1012232 h 1012232"/>
              <a:gd name="connsiteX4" fmla="*/ 114300 w 12192000"/>
              <a:gd name="connsiteY4" fmla="*/ 1012232 h 1012232"/>
              <a:gd name="connsiteX5" fmla="*/ 0 w 12192000"/>
              <a:gd name="connsiteY5" fmla="*/ 1012232 h 1012232"/>
              <a:gd name="connsiteX6" fmla="*/ 0 w 12192000"/>
              <a:gd name="connsiteY6" fmla="*/ 160434 h 1012232"/>
              <a:gd name="connsiteX7" fmla="*/ 270087 w 12192000"/>
              <a:gd name="connsiteY7" fmla="*/ 129128 h 1012232"/>
              <a:gd name="connsiteX8" fmla="*/ 2457949 w 12192000"/>
              <a:gd name="connsiteY8" fmla="*/ 0 h 10122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2192000" h="1012232">
                <a:moveTo>
                  <a:pt x="2457949" y="0"/>
                </a:moveTo>
                <a:cubicBezTo>
                  <a:pt x="4506845" y="0"/>
                  <a:pt x="7360920" y="610553"/>
                  <a:pt x="9057549" y="610553"/>
                </a:cubicBezTo>
                <a:cubicBezTo>
                  <a:pt x="10754179" y="610553"/>
                  <a:pt x="12192000" y="305277"/>
                  <a:pt x="12192000" y="305277"/>
                </a:cubicBezTo>
                <a:cubicBezTo>
                  <a:pt x="12192000" y="1012232"/>
                  <a:pt x="12192000" y="1012232"/>
                  <a:pt x="12192000" y="1012232"/>
                </a:cubicBezTo>
                <a:cubicBezTo>
                  <a:pt x="5290457" y="1012232"/>
                  <a:pt x="1839686" y="1012232"/>
                  <a:pt x="114300" y="1012232"/>
                </a:cubicBezTo>
                <a:lnTo>
                  <a:pt x="0" y="1012232"/>
                </a:lnTo>
                <a:lnTo>
                  <a:pt x="0" y="160434"/>
                </a:lnTo>
                <a:lnTo>
                  <a:pt x="270087" y="129128"/>
                </a:lnTo>
                <a:cubicBezTo>
                  <a:pt x="925321" y="57390"/>
                  <a:pt x="1689613" y="0"/>
                  <a:pt x="2457949" y="0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kumimoji="1" lang="zh-CN" altLang="en-US">
              <a:solidFill>
                <a:schemeClr val="accent5"/>
              </a:solidFill>
              <a:latin typeface="Arial" panose="020B0604020202020204" pitchFamily="34" charset="0"/>
              <a:ea typeface="思源黑体 CN Normal" panose="020B0400000000000000" pitchFamily="34" charset="-122"/>
              <a:sym typeface="Arial" panose="020B0604020202020204" pitchFamily="34" charset="0"/>
            </a:endParaRPr>
          </a:p>
        </p:txBody>
      </p:sp>
      <p:pic>
        <p:nvPicPr>
          <p:cNvPr id="41" name="图片 40">
            <a:extLst>
              <a:ext uri="{FF2B5EF4-FFF2-40B4-BE49-F238E27FC236}">
                <a16:creationId xmlns:a16="http://schemas.microsoft.com/office/drawing/2014/main" id="{2F0B95EE-4FA6-49BE-8A40-A117F11E7C04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213"/>
          <a:stretch/>
        </p:blipFill>
        <p:spPr>
          <a:xfrm>
            <a:off x="0" y="0"/>
            <a:ext cx="2211781" cy="1147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76814909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" grpId="0" animBg="1"/>
      <p:bldP spid="3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矩形 8">
            <a:extLst>
              <a:ext uri="{FF2B5EF4-FFF2-40B4-BE49-F238E27FC236}">
                <a16:creationId xmlns:a16="http://schemas.microsoft.com/office/drawing/2014/main" id="{DDC504F8-92B9-44A8-B756-C32F7B19DB89}"/>
              </a:ext>
            </a:extLst>
          </p:cNvPr>
          <p:cNvSpPr/>
          <p:nvPr/>
        </p:nvSpPr>
        <p:spPr>
          <a:xfrm>
            <a:off x="4002743" y="6916"/>
            <a:ext cx="3881718" cy="56560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2800" b="1" dirty="0">
                <a:solidFill>
                  <a:schemeClr val="accent5"/>
                </a:solidFill>
                <a:latin typeface="思源黑体" panose="020B0500000000000000" pitchFamily="34" charset="-122"/>
                <a:ea typeface="思源黑体" panose="020B0500000000000000" pitchFamily="34" charset="-122"/>
                <a:cs typeface="+mn-ea"/>
                <a:sym typeface="+mn-lt"/>
              </a:rPr>
              <a:t>秋冬防疫五还要</a:t>
            </a:r>
          </a:p>
        </p:txBody>
      </p:sp>
      <p:pic>
        <p:nvPicPr>
          <p:cNvPr id="18" name="图片 2" descr="微信图片_20201129095446">
            <a:extLst>
              <a:ext uri="{FF2B5EF4-FFF2-40B4-BE49-F238E27FC236}">
                <a16:creationId xmlns:a16="http://schemas.microsoft.com/office/drawing/2014/main" id="{1D89D164-A26E-47B3-94FB-49B80B95303D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/>
          <a:srcRect l="7602" t="34696" r="6692" b="18075"/>
          <a:stretch/>
        </p:blipFill>
        <p:spPr>
          <a:xfrm>
            <a:off x="2483224" y="561128"/>
            <a:ext cx="6985604" cy="216589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9" name="矩形 18">
            <a:extLst>
              <a:ext uri="{FF2B5EF4-FFF2-40B4-BE49-F238E27FC236}">
                <a16:creationId xmlns:a16="http://schemas.microsoft.com/office/drawing/2014/main" id="{A9FB1E83-2CB6-4FB4-8C02-287154A6F0F7}"/>
              </a:ext>
            </a:extLst>
          </p:cNvPr>
          <p:cNvSpPr/>
          <p:nvPr/>
        </p:nvSpPr>
        <p:spPr>
          <a:xfrm>
            <a:off x="2353438" y="2744439"/>
            <a:ext cx="2806689" cy="50322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fontAlgn="base"/>
            <a:r>
              <a:rPr lang="zh-CN" altLang="en-US" sz="2000" b="1" noProof="1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必须佩戴口罩的情况：</a:t>
            </a:r>
          </a:p>
        </p:txBody>
      </p:sp>
      <p:sp>
        <p:nvSpPr>
          <p:cNvPr id="20" name="矩形 19">
            <a:extLst>
              <a:ext uri="{FF2B5EF4-FFF2-40B4-BE49-F238E27FC236}">
                <a16:creationId xmlns:a16="http://schemas.microsoft.com/office/drawing/2014/main" id="{F61D4731-8959-4B24-AFC0-12BB200AD2CD}"/>
              </a:ext>
            </a:extLst>
          </p:cNvPr>
          <p:cNvSpPr/>
          <p:nvPr/>
        </p:nvSpPr>
        <p:spPr>
          <a:xfrm>
            <a:off x="2381884" y="4833250"/>
            <a:ext cx="3148066" cy="65739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indent="215900" algn="l" fontAlgn="base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zh-CN" altLang="en-US" sz="1600" b="1" strike="noStrike" noProof="1">
                <a:solidFill>
                  <a:schemeClr val="accent5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原则上</a:t>
            </a:r>
            <a:r>
              <a:rPr lang="zh-CN" altLang="en-US" sz="1600" b="1" noProof="1">
                <a:solidFill>
                  <a:schemeClr val="accent5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由同学们</a:t>
            </a:r>
            <a:r>
              <a:rPr lang="zh-CN" altLang="en-US" sz="1600" b="1" noProof="1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自行准备</a:t>
            </a:r>
            <a:r>
              <a:rPr lang="zh-CN" altLang="en-US" sz="1600" b="1" noProof="1">
                <a:solidFill>
                  <a:schemeClr val="accent5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口罩</a:t>
            </a:r>
            <a:r>
              <a:rPr lang="zh-CN" altLang="en-US" sz="1600" b="1" strike="noStrike" noProof="1">
                <a:solidFill>
                  <a:schemeClr val="accent5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。</a:t>
            </a:r>
          </a:p>
          <a:p>
            <a:pPr indent="215900" algn="l" fontAlgn="base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zh-CN" altLang="en-US" sz="1600" b="1" strike="noStrike" noProof="1">
                <a:solidFill>
                  <a:schemeClr val="accent5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 校内便利店有</a:t>
            </a:r>
            <a:r>
              <a:rPr lang="zh-CN" altLang="en-US" sz="1600" b="1" strike="noStrike" noProof="1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平价口罩</a:t>
            </a:r>
            <a:r>
              <a:rPr lang="zh-CN" altLang="en-US" sz="1600" b="1" strike="noStrike" noProof="1">
                <a:solidFill>
                  <a:schemeClr val="accent5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出售。</a:t>
            </a:r>
          </a:p>
        </p:txBody>
      </p:sp>
      <p:grpSp>
        <p:nvGrpSpPr>
          <p:cNvPr id="21" name="组合 20">
            <a:extLst>
              <a:ext uri="{FF2B5EF4-FFF2-40B4-BE49-F238E27FC236}">
                <a16:creationId xmlns:a16="http://schemas.microsoft.com/office/drawing/2014/main" id="{F084D8BA-4B23-4EC8-AE08-3628313A69BD}"/>
              </a:ext>
            </a:extLst>
          </p:cNvPr>
          <p:cNvGrpSpPr/>
          <p:nvPr/>
        </p:nvGrpSpPr>
        <p:grpSpPr>
          <a:xfrm>
            <a:off x="2531944" y="3245485"/>
            <a:ext cx="3462723" cy="1542808"/>
            <a:chOff x="2743257" y="1580894"/>
            <a:chExt cx="3462723" cy="1542808"/>
          </a:xfrm>
          <a:solidFill>
            <a:schemeClr val="accent5"/>
          </a:solidFill>
        </p:grpSpPr>
        <p:sp>
          <p:nvSpPr>
            <p:cNvPr id="23" name="矩形 22">
              <a:extLst>
                <a:ext uri="{FF2B5EF4-FFF2-40B4-BE49-F238E27FC236}">
                  <a16:creationId xmlns:a16="http://schemas.microsoft.com/office/drawing/2014/main" id="{35215C83-62CB-4672-91B1-40B1D1E8E311}"/>
                </a:ext>
              </a:extLst>
            </p:cNvPr>
            <p:cNvSpPr/>
            <p:nvPr/>
          </p:nvSpPr>
          <p:spPr>
            <a:xfrm>
              <a:off x="2743257" y="1580894"/>
              <a:ext cx="1615841" cy="1542808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l" fontAlgn="base"/>
              <a:r>
                <a:rPr lang="zh-CN" altLang="en-US" sz="1600" b="1" strike="noStrike" noProof="1">
                  <a:solidFill>
                    <a:srgbClr val="FFFF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微软雅黑" panose="020B0503020204020204" pitchFamily="34" charset="-122"/>
                  <a:ea typeface="微软雅黑" panose="020B0503020204020204" pitchFamily="34" charset="-122"/>
                  <a:cs typeface="微软雅黑" panose="020B0503020204020204" pitchFamily="34" charset="-122"/>
                </a:rPr>
                <a:t>进出学院接受检查均需佩戴口罩</a:t>
              </a:r>
            </a:p>
          </p:txBody>
        </p:sp>
        <p:sp>
          <p:nvSpPr>
            <p:cNvPr id="24" name="矩形 23">
              <a:extLst>
                <a:ext uri="{FF2B5EF4-FFF2-40B4-BE49-F238E27FC236}">
                  <a16:creationId xmlns:a16="http://schemas.microsoft.com/office/drawing/2014/main" id="{739D6DC9-22C2-4B5B-9AB8-5ACA2D8CA4E4}"/>
                </a:ext>
              </a:extLst>
            </p:cNvPr>
            <p:cNvSpPr/>
            <p:nvPr/>
          </p:nvSpPr>
          <p:spPr>
            <a:xfrm>
              <a:off x="4573610" y="1580894"/>
              <a:ext cx="1632370" cy="1542808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fontAlgn="base"/>
              <a:r>
                <a:rPr lang="zh-CN" altLang="en-US" sz="1600" b="1" strike="noStrike" noProof="1">
                  <a:solidFill>
                    <a:srgbClr val="FFFF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微软雅黑" panose="020B0503020204020204" pitchFamily="34" charset="-122"/>
                  <a:ea typeface="微软雅黑" panose="020B0503020204020204" pitchFamily="34" charset="-122"/>
                  <a:cs typeface="微软雅黑" panose="020B0503020204020204" pitchFamily="34" charset="-122"/>
                </a:rPr>
                <a:t>有发热、鼻塞、流涕、咳嗽等症状的师生员工应佩戴口罩并及时就医</a:t>
              </a:r>
            </a:p>
          </p:txBody>
        </p:sp>
      </p:grpSp>
      <p:sp>
        <p:nvSpPr>
          <p:cNvPr id="27" name="任意多边形: 形状 26">
            <a:extLst>
              <a:ext uri="{FF2B5EF4-FFF2-40B4-BE49-F238E27FC236}">
                <a16:creationId xmlns:a16="http://schemas.microsoft.com/office/drawing/2014/main" id="{C2F7F615-40B4-4E8F-8A89-9C89B08CA24F}"/>
              </a:ext>
            </a:extLst>
          </p:cNvPr>
          <p:cNvSpPr/>
          <p:nvPr/>
        </p:nvSpPr>
        <p:spPr bwMode="auto">
          <a:xfrm>
            <a:off x="0" y="5871029"/>
            <a:ext cx="12192000" cy="1012232"/>
          </a:xfrm>
          <a:custGeom>
            <a:avLst/>
            <a:gdLst>
              <a:gd name="connsiteX0" fmla="*/ 2457949 w 12192000"/>
              <a:gd name="connsiteY0" fmla="*/ 0 h 1012232"/>
              <a:gd name="connsiteX1" fmla="*/ 9057549 w 12192000"/>
              <a:gd name="connsiteY1" fmla="*/ 610553 h 1012232"/>
              <a:gd name="connsiteX2" fmla="*/ 12192000 w 12192000"/>
              <a:gd name="connsiteY2" fmla="*/ 305277 h 1012232"/>
              <a:gd name="connsiteX3" fmla="*/ 12192000 w 12192000"/>
              <a:gd name="connsiteY3" fmla="*/ 1012232 h 1012232"/>
              <a:gd name="connsiteX4" fmla="*/ 114300 w 12192000"/>
              <a:gd name="connsiteY4" fmla="*/ 1012232 h 1012232"/>
              <a:gd name="connsiteX5" fmla="*/ 0 w 12192000"/>
              <a:gd name="connsiteY5" fmla="*/ 1012232 h 1012232"/>
              <a:gd name="connsiteX6" fmla="*/ 0 w 12192000"/>
              <a:gd name="connsiteY6" fmla="*/ 160434 h 1012232"/>
              <a:gd name="connsiteX7" fmla="*/ 270087 w 12192000"/>
              <a:gd name="connsiteY7" fmla="*/ 129128 h 1012232"/>
              <a:gd name="connsiteX8" fmla="*/ 2457949 w 12192000"/>
              <a:gd name="connsiteY8" fmla="*/ 0 h 10122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2192000" h="1012232">
                <a:moveTo>
                  <a:pt x="2457949" y="0"/>
                </a:moveTo>
                <a:cubicBezTo>
                  <a:pt x="4506845" y="0"/>
                  <a:pt x="7360920" y="610553"/>
                  <a:pt x="9057549" y="610553"/>
                </a:cubicBezTo>
                <a:cubicBezTo>
                  <a:pt x="10754179" y="610553"/>
                  <a:pt x="12192000" y="305277"/>
                  <a:pt x="12192000" y="305277"/>
                </a:cubicBezTo>
                <a:cubicBezTo>
                  <a:pt x="12192000" y="1012232"/>
                  <a:pt x="12192000" y="1012232"/>
                  <a:pt x="12192000" y="1012232"/>
                </a:cubicBezTo>
                <a:cubicBezTo>
                  <a:pt x="5290457" y="1012232"/>
                  <a:pt x="1839686" y="1012232"/>
                  <a:pt x="114300" y="1012232"/>
                </a:cubicBezTo>
                <a:lnTo>
                  <a:pt x="0" y="1012232"/>
                </a:lnTo>
                <a:lnTo>
                  <a:pt x="0" y="160434"/>
                </a:lnTo>
                <a:lnTo>
                  <a:pt x="270087" y="129128"/>
                </a:lnTo>
                <a:cubicBezTo>
                  <a:pt x="925321" y="57390"/>
                  <a:pt x="1689613" y="0"/>
                  <a:pt x="2457949" y="0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kumimoji="1" lang="zh-CN" altLang="en-US">
              <a:solidFill>
                <a:schemeClr val="accent5"/>
              </a:solidFill>
              <a:latin typeface="Arial" panose="020B0604020202020204" pitchFamily="34" charset="0"/>
              <a:ea typeface="思源黑体 CN Normal" panose="020B0400000000000000" pitchFamily="34" charset="-122"/>
              <a:sym typeface="Arial" panose="020B0604020202020204" pitchFamily="34" charset="0"/>
            </a:endParaRPr>
          </a:p>
        </p:txBody>
      </p:sp>
      <p:pic>
        <p:nvPicPr>
          <p:cNvPr id="28" name="图片 27">
            <a:extLst>
              <a:ext uri="{FF2B5EF4-FFF2-40B4-BE49-F238E27FC236}">
                <a16:creationId xmlns:a16="http://schemas.microsoft.com/office/drawing/2014/main" id="{C3850571-82C8-4E17-8668-0E22C593C6BC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213"/>
          <a:stretch/>
        </p:blipFill>
        <p:spPr>
          <a:xfrm>
            <a:off x="0" y="0"/>
            <a:ext cx="2211781" cy="1147739"/>
          </a:xfrm>
          <a:prstGeom prst="rect">
            <a:avLst/>
          </a:prstGeom>
        </p:spPr>
      </p:pic>
      <p:sp>
        <p:nvSpPr>
          <p:cNvPr id="29" name="矩形 28">
            <a:extLst>
              <a:ext uri="{FF2B5EF4-FFF2-40B4-BE49-F238E27FC236}">
                <a16:creationId xmlns:a16="http://schemas.microsoft.com/office/drawing/2014/main" id="{332067BA-5345-4EF3-BF54-A73D70F9442A}"/>
              </a:ext>
            </a:extLst>
          </p:cNvPr>
          <p:cNvSpPr/>
          <p:nvPr/>
        </p:nvSpPr>
        <p:spPr>
          <a:xfrm>
            <a:off x="6143207" y="3249838"/>
            <a:ext cx="1632370" cy="1542808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/>
            <a:r>
              <a:rPr lang="zh-CN" altLang="en-US" sz="1600" b="1" strike="noStrike" noProof="1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乘坐</a:t>
            </a:r>
            <a:endParaRPr lang="en-US" altLang="zh-CN" sz="1600" b="1" strike="noStrike" noProof="1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pPr algn="ctr" fontAlgn="base"/>
            <a:r>
              <a:rPr lang="zh-CN" altLang="en-US" sz="1600" b="1" strike="noStrike" noProof="1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公共交通时（公交车、地铁等）</a:t>
            </a:r>
          </a:p>
        </p:txBody>
      </p:sp>
      <p:sp>
        <p:nvSpPr>
          <p:cNvPr id="30" name="矩形 29">
            <a:extLst>
              <a:ext uri="{FF2B5EF4-FFF2-40B4-BE49-F238E27FC236}">
                <a16:creationId xmlns:a16="http://schemas.microsoft.com/office/drawing/2014/main" id="{9835DC47-12DA-44B3-93F1-50B2C3B67052}"/>
              </a:ext>
            </a:extLst>
          </p:cNvPr>
          <p:cNvSpPr/>
          <p:nvPr/>
        </p:nvSpPr>
        <p:spPr>
          <a:xfrm>
            <a:off x="7889275" y="3236773"/>
            <a:ext cx="1632370" cy="1542808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/>
            <a:r>
              <a:rPr lang="zh-CN" altLang="en-US" sz="1600" b="1" strike="noStrike" noProof="1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校内人员密集场所（教室、图书馆</a:t>
            </a:r>
            <a:r>
              <a:rPr lang="zh-CN" altLang="en-US" sz="1600" b="1" noProof="1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、食堂</a:t>
            </a:r>
            <a:r>
              <a:rPr lang="zh-CN" altLang="en-US" sz="1600" b="1" strike="noStrike" noProof="1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等）</a:t>
            </a:r>
          </a:p>
        </p:txBody>
      </p:sp>
    </p:spTree>
    <p:extLst>
      <p:ext uri="{BB962C8B-B14F-4D97-AF65-F5344CB8AC3E}">
        <p14:creationId xmlns:p14="http://schemas.microsoft.com/office/powerpoint/2010/main" val="1372397363"/>
      </p:ext>
    </p:extLst>
  </p:cSld>
  <p:clrMapOvr>
    <a:masterClrMapping/>
  </p:clrMapOvr>
  <p:transition spd="slow">
    <p:push dir="u"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矩形 8">
            <a:extLst>
              <a:ext uri="{FF2B5EF4-FFF2-40B4-BE49-F238E27FC236}">
                <a16:creationId xmlns:a16="http://schemas.microsoft.com/office/drawing/2014/main" id="{DDC504F8-92B9-44A8-B756-C32F7B19DB89}"/>
              </a:ext>
            </a:extLst>
          </p:cNvPr>
          <p:cNvSpPr/>
          <p:nvPr/>
        </p:nvSpPr>
        <p:spPr>
          <a:xfrm>
            <a:off x="4002743" y="189805"/>
            <a:ext cx="3881718" cy="56560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2800" b="1" dirty="0">
                <a:solidFill>
                  <a:schemeClr val="accent5"/>
                </a:solidFill>
                <a:latin typeface="思源黑体" panose="020B0500000000000000" pitchFamily="34" charset="-122"/>
                <a:ea typeface="思源黑体" panose="020B0500000000000000" pitchFamily="34" charset="-122"/>
                <a:cs typeface="+mn-ea"/>
                <a:sym typeface="+mn-lt"/>
              </a:rPr>
              <a:t>秋冬防疫五还要</a:t>
            </a:r>
          </a:p>
        </p:txBody>
      </p:sp>
      <p:pic>
        <p:nvPicPr>
          <p:cNvPr id="18" name="图片 2" descr="微信图片_20201129095446">
            <a:extLst>
              <a:ext uri="{FF2B5EF4-FFF2-40B4-BE49-F238E27FC236}">
                <a16:creationId xmlns:a16="http://schemas.microsoft.com/office/drawing/2014/main" id="{1D89D164-A26E-47B3-94FB-49B80B95303D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/>
          <a:srcRect l="7602" t="34696" r="6692" b="18075"/>
          <a:stretch/>
        </p:blipFill>
        <p:spPr>
          <a:xfrm>
            <a:off x="2483224" y="761435"/>
            <a:ext cx="6985604" cy="2165890"/>
          </a:xfrm>
          <a:prstGeom prst="rect">
            <a:avLst/>
          </a:prstGeom>
          <a:noFill/>
          <a:ln w="9525">
            <a:noFill/>
          </a:ln>
        </p:spPr>
      </p:pic>
      <p:grpSp>
        <p:nvGrpSpPr>
          <p:cNvPr id="12" name="组合 11">
            <a:extLst>
              <a:ext uri="{FF2B5EF4-FFF2-40B4-BE49-F238E27FC236}">
                <a16:creationId xmlns:a16="http://schemas.microsoft.com/office/drawing/2014/main" id="{FA0281FD-0BF2-4EC7-A0A1-F1A25853F6CC}"/>
              </a:ext>
            </a:extLst>
          </p:cNvPr>
          <p:cNvGrpSpPr/>
          <p:nvPr/>
        </p:nvGrpSpPr>
        <p:grpSpPr>
          <a:xfrm>
            <a:off x="2143514" y="2764689"/>
            <a:ext cx="1617355" cy="612976"/>
            <a:chOff x="3500430" y="962014"/>
            <a:chExt cx="1617355" cy="612976"/>
          </a:xfrm>
        </p:grpSpPr>
        <p:grpSp>
          <p:nvGrpSpPr>
            <p:cNvPr id="13" name="组合 12">
              <a:extLst>
                <a:ext uri="{FF2B5EF4-FFF2-40B4-BE49-F238E27FC236}">
                  <a16:creationId xmlns:a16="http://schemas.microsoft.com/office/drawing/2014/main" id="{A229C0F8-6966-429A-A74C-76698B8B3D71}"/>
                </a:ext>
              </a:extLst>
            </p:cNvPr>
            <p:cNvGrpSpPr/>
            <p:nvPr/>
          </p:nvGrpSpPr>
          <p:grpSpPr>
            <a:xfrm>
              <a:off x="3500430" y="962014"/>
              <a:ext cx="1617355" cy="612976"/>
              <a:chOff x="3500430" y="962014"/>
              <a:chExt cx="1617355" cy="612976"/>
            </a:xfrm>
          </p:grpSpPr>
          <p:sp>
            <p:nvSpPr>
              <p:cNvPr id="15" name="矩形 14">
                <a:extLst>
                  <a:ext uri="{FF2B5EF4-FFF2-40B4-BE49-F238E27FC236}">
                    <a16:creationId xmlns:a16="http://schemas.microsoft.com/office/drawing/2014/main" id="{3786E54D-72F1-4F75-8DDD-3E572300B7AA}"/>
                  </a:ext>
                </a:extLst>
              </p:cNvPr>
              <p:cNvSpPr/>
              <p:nvPr/>
            </p:nvSpPr>
            <p:spPr>
              <a:xfrm>
                <a:off x="3500430" y="1142990"/>
                <a:ext cx="45719" cy="432000"/>
              </a:xfrm>
              <a:prstGeom prst="rect">
                <a:avLst/>
              </a:prstGeom>
              <a:solidFill>
                <a:srgbClr val="0070C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6" name="左右箭头 6">
                <a:extLst>
                  <a:ext uri="{FF2B5EF4-FFF2-40B4-BE49-F238E27FC236}">
                    <a16:creationId xmlns:a16="http://schemas.microsoft.com/office/drawing/2014/main" id="{3CEC1809-3CF1-41CC-A294-73D025F1F6E4}"/>
                  </a:ext>
                </a:extLst>
              </p:cNvPr>
              <p:cNvSpPr/>
              <p:nvPr/>
            </p:nvSpPr>
            <p:spPr>
              <a:xfrm>
                <a:off x="3594728" y="1428742"/>
                <a:ext cx="1428760" cy="72000"/>
              </a:xfrm>
              <a:prstGeom prst="leftRightArrow">
                <a:avLst/>
              </a:prstGeom>
              <a:solidFill>
                <a:srgbClr val="0070C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7" name="矩形 16">
                <a:extLst>
                  <a:ext uri="{FF2B5EF4-FFF2-40B4-BE49-F238E27FC236}">
                    <a16:creationId xmlns:a16="http://schemas.microsoft.com/office/drawing/2014/main" id="{109E4AA3-90BF-40FA-A3D8-B9BA73E690C8}"/>
                  </a:ext>
                </a:extLst>
              </p:cNvPr>
              <p:cNvSpPr/>
              <p:nvPr/>
            </p:nvSpPr>
            <p:spPr>
              <a:xfrm>
                <a:off x="5072066" y="1142990"/>
                <a:ext cx="45719" cy="432000"/>
              </a:xfrm>
              <a:prstGeom prst="rect">
                <a:avLst/>
              </a:prstGeom>
              <a:solidFill>
                <a:srgbClr val="0070C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7" name="TextBox 9">
                <a:extLst>
                  <a:ext uri="{FF2B5EF4-FFF2-40B4-BE49-F238E27FC236}">
                    <a16:creationId xmlns:a16="http://schemas.microsoft.com/office/drawing/2014/main" id="{205949D0-BCDD-47E7-BA5E-FCB0968B4026}"/>
                  </a:ext>
                </a:extLst>
              </p:cNvPr>
              <p:cNvSpPr txBox="1"/>
              <p:nvPr/>
            </p:nvSpPr>
            <p:spPr>
              <a:xfrm>
                <a:off x="3880480" y="962014"/>
                <a:ext cx="857256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altLang="zh-CN" b="1" dirty="0">
                    <a:solidFill>
                      <a:srgbClr val="C00000"/>
                    </a:solidFill>
                  </a:rPr>
                  <a:t>1m</a:t>
                </a:r>
                <a:endParaRPr lang="zh-CN" altLang="en-US" b="1" dirty="0">
                  <a:solidFill>
                    <a:srgbClr val="C00000"/>
                  </a:solidFill>
                </a:endParaRPr>
              </a:p>
            </p:txBody>
          </p:sp>
        </p:grpSp>
        <p:sp>
          <p:nvSpPr>
            <p:cNvPr id="14" name="左大括号 13">
              <a:extLst>
                <a:ext uri="{FF2B5EF4-FFF2-40B4-BE49-F238E27FC236}">
                  <a16:creationId xmlns:a16="http://schemas.microsoft.com/office/drawing/2014/main" id="{A365AB33-38D9-4039-8D1F-26524430D499}"/>
                </a:ext>
              </a:extLst>
            </p:cNvPr>
            <p:cNvSpPr/>
            <p:nvPr/>
          </p:nvSpPr>
          <p:spPr>
            <a:xfrm rot="5400000">
              <a:off x="4237669" y="695312"/>
              <a:ext cx="142876" cy="1285884"/>
            </a:xfrm>
            <a:prstGeom prst="leftBrace">
              <a:avLst/>
            </a:prstGeom>
            <a:ln>
              <a:solidFill>
                <a:srgbClr val="0070C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28" name="矩形 27">
            <a:extLst>
              <a:ext uri="{FF2B5EF4-FFF2-40B4-BE49-F238E27FC236}">
                <a16:creationId xmlns:a16="http://schemas.microsoft.com/office/drawing/2014/main" id="{4376791B-9ABF-4E2A-AD53-AD6246CD0336}"/>
              </a:ext>
            </a:extLst>
          </p:cNvPr>
          <p:cNvSpPr/>
          <p:nvPr/>
        </p:nvSpPr>
        <p:spPr>
          <a:xfrm>
            <a:off x="1999398" y="3406343"/>
            <a:ext cx="2236510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CN" altLang="en-US" sz="2000" b="1" noProof="1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保持一米社交距离</a:t>
            </a:r>
          </a:p>
        </p:txBody>
      </p:sp>
      <p:grpSp>
        <p:nvGrpSpPr>
          <p:cNvPr id="29" name="组合 28">
            <a:extLst>
              <a:ext uri="{FF2B5EF4-FFF2-40B4-BE49-F238E27FC236}">
                <a16:creationId xmlns:a16="http://schemas.microsoft.com/office/drawing/2014/main" id="{18225F35-EC25-487E-9D18-852E5FAD6851}"/>
              </a:ext>
            </a:extLst>
          </p:cNvPr>
          <p:cNvGrpSpPr/>
          <p:nvPr/>
        </p:nvGrpSpPr>
        <p:grpSpPr>
          <a:xfrm>
            <a:off x="1811383" y="3900615"/>
            <a:ext cx="8809078" cy="1542808"/>
            <a:chOff x="107151" y="2571750"/>
            <a:chExt cx="8809078" cy="1542808"/>
          </a:xfrm>
        </p:grpSpPr>
        <p:sp>
          <p:nvSpPr>
            <p:cNvPr id="30" name="矩形 29">
              <a:extLst>
                <a:ext uri="{FF2B5EF4-FFF2-40B4-BE49-F238E27FC236}">
                  <a16:creationId xmlns:a16="http://schemas.microsoft.com/office/drawing/2014/main" id="{8FF09569-9FCE-4979-9F99-94D35997DCA4}"/>
                </a:ext>
              </a:extLst>
            </p:cNvPr>
            <p:cNvSpPr/>
            <p:nvPr/>
          </p:nvSpPr>
          <p:spPr>
            <a:xfrm>
              <a:off x="107151" y="2571750"/>
              <a:ext cx="1250139" cy="1542808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zh-CN" altLang="en-US" sz="1600" b="1" noProof="1">
                  <a:solidFill>
                    <a:srgbClr val="FFFF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微软雅黑" panose="020B0503020204020204" pitchFamily="34" charset="-122"/>
                  <a:ea typeface="微软雅黑" panose="020B0503020204020204" pitchFamily="34" charset="-122"/>
                  <a:cs typeface="微软雅黑" panose="020B0503020204020204" pitchFamily="34" charset="-122"/>
                  <a:sym typeface="+mn-ea"/>
                </a:rPr>
                <a:t>非必要不组织大型活动</a:t>
              </a:r>
              <a:endParaRPr lang="zh-CN" altLang="en-US" sz="1600" b="1" strike="noStrike" noProof="1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endParaRPr>
            </a:p>
          </p:txBody>
        </p:sp>
        <p:sp>
          <p:nvSpPr>
            <p:cNvPr id="31" name="矩形 30">
              <a:extLst>
                <a:ext uri="{FF2B5EF4-FFF2-40B4-BE49-F238E27FC236}">
                  <a16:creationId xmlns:a16="http://schemas.microsoft.com/office/drawing/2014/main" id="{0A1B8740-9C9B-4455-8B78-582C2EA2361D}"/>
                </a:ext>
              </a:extLst>
            </p:cNvPr>
            <p:cNvSpPr/>
            <p:nvPr/>
          </p:nvSpPr>
          <p:spPr>
            <a:xfrm>
              <a:off x="1414440" y="2571750"/>
              <a:ext cx="1643074" cy="1542808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zh-CN" altLang="en-US" sz="1600" b="1" noProof="1">
                  <a:solidFill>
                    <a:srgbClr val="FFFF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微软雅黑" panose="020B0503020204020204" pitchFamily="34" charset="-122"/>
                  <a:ea typeface="微软雅黑" panose="020B0503020204020204" pitchFamily="34" charset="-122"/>
                  <a:cs typeface="微软雅黑" panose="020B0503020204020204" pitchFamily="34" charset="-122"/>
                  <a:sym typeface="+mn-ea"/>
                </a:rPr>
                <a:t>室内会议等活动参加人员不得超过总容量的</a:t>
              </a:r>
              <a:r>
                <a:rPr lang="en-US" altLang="zh-CN" sz="1600" b="1" noProof="1">
                  <a:solidFill>
                    <a:srgbClr val="FFFF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微软雅黑" panose="020B0503020204020204" pitchFamily="34" charset="-122"/>
                  <a:ea typeface="微软雅黑" panose="020B0503020204020204" pitchFamily="34" charset="-122"/>
                  <a:cs typeface="微软雅黑" panose="020B0503020204020204" pitchFamily="34" charset="-122"/>
                  <a:sym typeface="+mn-ea"/>
                </a:rPr>
                <a:t>70%</a:t>
              </a:r>
              <a:r>
                <a:rPr lang="zh-CN" altLang="en-US" sz="1600" b="1" noProof="1">
                  <a:solidFill>
                    <a:srgbClr val="FFFF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微软雅黑" panose="020B0503020204020204" pitchFamily="34" charset="-122"/>
                  <a:ea typeface="微软雅黑" panose="020B0503020204020204" pitchFamily="34" charset="-122"/>
                  <a:cs typeface="微软雅黑" panose="020B0503020204020204" pitchFamily="34" charset="-122"/>
                  <a:sym typeface="+mn-ea"/>
                </a:rPr>
                <a:t>且间隔就坐</a:t>
              </a:r>
              <a:endParaRPr lang="zh-CN" altLang="en-US" sz="1600" b="1" strike="noStrike" noProof="1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endParaRPr>
            </a:p>
          </p:txBody>
        </p:sp>
        <p:sp>
          <p:nvSpPr>
            <p:cNvPr id="32" name="矩形 31">
              <a:extLst>
                <a:ext uri="{FF2B5EF4-FFF2-40B4-BE49-F238E27FC236}">
                  <a16:creationId xmlns:a16="http://schemas.microsoft.com/office/drawing/2014/main" id="{E9537188-18EB-4B38-AA39-0A514246B399}"/>
                </a:ext>
              </a:extLst>
            </p:cNvPr>
            <p:cNvSpPr/>
            <p:nvPr/>
          </p:nvSpPr>
          <p:spPr>
            <a:xfrm>
              <a:off x="3114664" y="2571750"/>
              <a:ext cx="1214446" cy="1542808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zh-CN" altLang="en-US" sz="1600" b="1" dirty="0">
                  <a:solidFill>
                    <a:srgbClr val="FFFF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微软雅黑" panose="020B0503020204020204" pitchFamily="34" charset="-122"/>
                  <a:ea typeface="微软雅黑" panose="020B0503020204020204" pitchFamily="34" charset="-122"/>
                  <a:cs typeface="微软雅黑" panose="020B0503020204020204" pitchFamily="34" charset="-122"/>
                  <a:sym typeface="+mn-ea"/>
                </a:rPr>
                <a:t>非必要不离校</a:t>
              </a:r>
              <a:endParaRPr lang="zh-CN" altLang="en-US" sz="1600" b="1" strike="noStrike" noProof="1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endParaRPr>
            </a:p>
          </p:txBody>
        </p:sp>
        <p:sp>
          <p:nvSpPr>
            <p:cNvPr id="33" name="矩形 32">
              <a:extLst>
                <a:ext uri="{FF2B5EF4-FFF2-40B4-BE49-F238E27FC236}">
                  <a16:creationId xmlns:a16="http://schemas.microsoft.com/office/drawing/2014/main" id="{2A04D913-32C5-4FB1-8C42-788DD726F7FC}"/>
                </a:ext>
              </a:extLst>
            </p:cNvPr>
            <p:cNvSpPr/>
            <p:nvPr/>
          </p:nvSpPr>
          <p:spPr>
            <a:xfrm>
              <a:off x="4386260" y="2571750"/>
              <a:ext cx="1413902" cy="1542808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1600" b="1" dirty="0" err="1">
                  <a:solidFill>
                    <a:srgbClr val="FFFF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微软雅黑" panose="020B0503020204020204" pitchFamily="34" charset="-122"/>
                  <a:ea typeface="微软雅黑" panose="020B0503020204020204" pitchFamily="34" charset="-122"/>
                  <a:cs typeface="微软雅黑" panose="020B0503020204020204" pitchFamily="34" charset="-122"/>
                  <a:sym typeface="+mn-ea"/>
                </a:rPr>
                <a:t>不聚集</a:t>
              </a:r>
              <a:r>
                <a:rPr lang="en-US" altLang="zh-CN" sz="1600" b="1" dirty="0">
                  <a:solidFill>
                    <a:srgbClr val="FFFF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微软雅黑" panose="020B0503020204020204" pitchFamily="34" charset="-122"/>
                  <a:ea typeface="微软雅黑" panose="020B0503020204020204" pitchFamily="34" charset="-122"/>
                  <a:cs typeface="微软雅黑" panose="020B0503020204020204" pitchFamily="34" charset="-122"/>
                  <a:sym typeface="+mn-ea"/>
                </a:rPr>
                <a:t>、</a:t>
              </a:r>
            </a:p>
            <a:p>
              <a:pPr algn="ctr"/>
              <a:r>
                <a:rPr lang="en-US" altLang="zh-CN" sz="1600" b="1" dirty="0" err="1">
                  <a:solidFill>
                    <a:srgbClr val="FFFF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微软雅黑" panose="020B0503020204020204" pitchFamily="34" charset="-122"/>
                  <a:ea typeface="微软雅黑" panose="020B0503020204020204" pitchFamily="34" charset="-122"/>
                  <a:cs typeface="微软雅黑" panose="020B0503020204020204" pitchFamily="34" charset="-122"/>
                  <a:sym typeface="+mn-ea"/>
                </a:rPr>
                <a:t>不窜门</a:t>
              </a:r>
              <a:endParaRPr lang="zh-CN" altLang="en-US" sz="1600" b="1" strike="noStrike" noProof="1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endParaRPr>
            </a:p>
          </p:txBody>
        </p:sp>
        <p:sp>
          <p:nvSpPr>
            <p:cNvPr id="34" name="矩形 33">
              <a:extLst>
                <a:ext uri="{FF2B5EF4-FFF2-40B4-BE49-F238E27FC236}">
                  <a16:creationId xmlns:a16="http://schemas.microsoft.com/office/drawing/2014/main" id="{4CA37122-8698-4B41-A58F-54D2DF25513F}"/>
                </a:ext>
              </a:extLst>
            </p:cNvPr>
            <p:cNvSpPr/>
            <p:nvPr/>
          </p:nvSpPr>
          <p:spPr>
            <a:xfrm>
              <a:off x="5872170" y="2571750"/>
              <a:ext cx="1543291" cy="1542808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zh-CN" altLang="en-US" sz="1600" b="1" dirty="0">
                  <a:solidFill>
                    <a:srgbClr val="FFFF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微软雅黑" panose="020B0503020204020204" pitchFamily="34" charset="-122"/>
                  <a:ea typeface="微软雅黑" panose="020B0503020204020204" pitchFamily="34" charset="-122"/>
                  <a:cs typeface="微软雅黑" panose="020B0503020204020204" pitchFamily="34" charset="-122"/>
                  <a:sym typeface="+mn-ea"/>
                </a:rPr>
                <a:t>鼓励自带餐具，错峰就餐</a:t>
              </a:r>
              <a:endParaRPr lang="zh-CN" altLang="en-US" sz="1600" b="1" strike="noStrike" noProof="1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endParaRPr>
            </a:p>
          </p:txBody>
        </p:sp>
        <p:sp>
          <p:nvSpPr>
            <p:cNvPr id="35" name="矩形 34">
              <a:extLst>
                <a:ext uri="{FF2B5EF4-FFF2-40B4-BE49-F238E27FC236}">
                  <a16:creationId xmlns:a16="http://schemas.microsoft.com/office/drawing/2014/main" id="{574553FA-A93A-4698-96F3-46DCF0BD11D9}"/>
                </a:ext>
              </a:extLst>
            </p:cNvPr>
            <p:cNvSpPr/>
            <p:nvPr/>
          </p:nvSpPr>
          <p:spPr>
            <a:xfrm>
              <a:off x="7487469" y="2571750"/>
              <a:ext cx="1428760" cy="1542808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zh-CN" altLang="en-US" sz="1600" b="1" dirty="0">
                  <a:solidFill>
                    <a:srgbClr val="FFFF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微软雅黑" panose="020B0503020204020204" pitchFamily="34" charset="-122"/>
                  <a:ea typeface="微软雅黑" panose="020B0503020204020204" pitchFamily="34" charset="-122"/>
                  <a:cs typeface="微软雅黑" panose="020B0503020204020204" pitchFamily="34" charset="-122"/>
                  <a:sym typeface="+mn-ea"/>
                </a:rPr>
                <a:t>公共场所应开尽开，图书馆阅览室预约后进入</a:t>
              </a:r>
              <a:endParaRPr lang="zh-CN" altLang="en-US" sz="1600" b="1" strike="noStrike" noProof="1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endParaRPr>
            </a:p>
          </p:txBody>
        </p:sp>
      </p:grpSp>
      <p:sp>
        <p:nvSpPr>
          <p:cNvPr id="36" name="任意多边形: 形状 35">
            <a:extLst>
              <a:ext uri="{FF2B5EF4-FFF2-40B4-BE49-F238E27FC236}">
                <a16:creationId xmlns:a16="http://schemas.microsoft.com/office/drawing/2014/main" id="{28682B4A-0B50-42C0-9A01-091DCC946C70}"/>
              </a:ext>
            </a:extLst>
          </p:cNvPr>
          <p:cNvSpPr/>
          <p:nvPr/>
        </p:nvSpPr>
        <p:spPr bwMode="auto">
          <a:xfrm>
            <a:off x="0" y="5871029"/>
            <a:ext cx="12192000" cy="1012232"/>
          </a:xfrm>
          <a:custGeom>
            <a:avLst/>
            <a:gdLst>
              <a:gd name="connsiteX0" fmla="*/ 2457949 w 12192000"/>
              <a:gd name="connsiteY0" fmla="*/ 0 h 1012232"/>
              <a:gd name="connsiteX1" fmla="*/ 9057549 w 12192000"/>
              <a:gd name="connsiteY1" fmla="*/ 610553 h 1012232"/>
              <a:gd name="connsiteX2" fmla="*/ 12192000 w 12192000"/>
              <a:gd name="connsiteY2" fmla="*/ 305277 h 1012232"/>
              <a:gd name="connsiteX3" fmla="*/ 12192000 w 12192000"/>
              <a:gd name="connsiteY3" fmla="*/ 1012232 h 1012232"/>
              <a:gd name="connsiteX4" fmla="*/ 114300 w 12192000"/>
              <a:gd name="connsiteY4" fmla="*/ 1012232 h 1012232"/>
              <a:gd name="connsiteX5" fmla="*/ 0 w 12192000"/>
              <a:gd name="connsiteY5" fmla="*/ 1012232 h 1012232"/>
              <a:gd name="connsiteX6" fmla="*/ 0 w 12192000"/>
              <a:gd name="connsiteY6" fmla="*/ 160434 h 1012232"/>
              <a:gd name="connsiteX7" fmla="*/ 270087 w 12192000"/>
              <a:gd name="connsiteY7" fmla="*/ 129128 h 1012232"/>
              <a:gd name="connsiteX8" fmla="*/ 2457949 w 12192000"/>
              <a:gd name="connsiteY8" fmla="*/ 0 h 10122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2192000" h="1012232">
                <a:moveTo>
                  <a:pt x="2457949" y="0"/>
                </a:moveTo>
                <a:cubicBezTo>
                  <a:pt x="4506845" y="0"/>
                  <a:pt x="7360920" y="610553"/>
                  <a:pt x="9057549" y="610553"/>
                </a:cubicBezTo>
                <a:cubicBezTo>
                  <a:pt x="10754179" y="610553"/>
                  <a:pt x="12192000" y="305277"/>
                  <a:pt x="12192000" y="305277"/>
                </a:cubicBezTo>
                <a:cubicBezTo>
                  <a:pt x="12192000" y="1012232"/>
                  <a:pt x="12192000" y="1012232"/>
                  <a:pt x="12192000" y="1012232"/>
                </a:cubicBezTo>
                <a:cubicBezTo>
                  <a:pt x="5290457" y="1012232"/>
                  <a:pt x="1839686" y="1012232"/>
                  <a:pt x="114300" y="1012232"/>
                </a:cubicBezTo>
                <a:lnTo>
                  <a:pt x="0" y="1012232"/>
                </a:lnTo>
                <a:lnTo>
                  <a:pt x="0" y="160434"/>
                </a:lnTo>
                <a:lnTo>
                  <a:pt x="270087" y="129128"/>
                </a:lnTo>
                <a:cubicBezTo>
                  <a:pt x="925321" y="57390"/>
                  <a:pt x="1689613" y="0"/>
                  <a:pt x="2457949" y="0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kumimoji="1" lang="zh-CN" altLang="en-US">
              <a:solidFill>
                <a:schemeClr val="accent5"/>
              </a:solidFill>
              <a:latin typeface="Arial" panose="020B0604020202020204" pitchFamily="34" charset="0"/>
              <a:ea typeface="思源黑体 CN Normal" panose="020B0400000000000000" pitchFamily="34" charset="-122"/>
              <a:sym typeface="Arial" panose="020B0604020202020204" pitchFamily="34" charset="0"/>
            </a:endParaRPr>
          </a:p>
        </p:txBody>
      </p:sp>
      <p:pic>
        <p:nvPicPr>
          <p:cNvPr id="37" name="图片 36">
            <a:extLst>
              <a:ext uri="{FF2B5EF4-FFF2-40B4-BE49-F238E27FC236}">
                <a16:creationId xmlns:a16="http://schemas.microsoft.com/office/drawing/2014/main" id="{39FAE5E4-6B10-411A-AD54-153175CD875F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213"/>
          <a:stretch/>
        </p:blipFill>
        <p:spPr>
          <a:xfrm>
            <a:off x="0" y="0"/>
            <a:ext cx="2211781" cy="1147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02200903"/>
      </p:ext>
    </p:extLst>
  </p:cSld>
  <p:clrMapOvr>
    <a:masterClrMapping/>
  </p:clrMapOvr>
  <p:transition spd="slow">
    <p:push dir="u"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矩形 8">
            <a:extLst>
              <a:ext uri="{FF2B5EF4-FFF2-40B4-BE49-F238E27FC236}">
                <a16:creationId xmlns:a16="http://schemas.microsoft.com/office/drawing/2014/main" id="{DDC504F8-92B9-44A8-B756-C32F7B19DB89}"/>
              </a:ext>
            </a:extLst>
          </p:cNvPr>
          <p:cNvSpPr/>
          <p:nvPr/>
        </p:nvSpPr>
        <p:spPr>
          <a:xfrm>
            <a:off x="4002743" y="189805"/>
            <a:ext cx="3881718" cy="56560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2800" b="1" dirty="0">
                <a:solidFill>
                  <a:schemeClr val="accent5"/>
                </a:solidFill>
                <a:latin typeface="思源黑体" panose="020B0500000000000000" pitchFamily="34" charset="-122"/>
                <a:ea typeface="思源黑体" panose="020B0500000000000000" pitchFamily="34" charset="-122"/>
                <a:cs typeface="+mn-ea"/>
                <a:sym typeface="+mn-lt"/>
              </a:rPr>
              <a:t>秋冬防疫五还要</a:t>
            </a:r>
          </a:p>
        </p:txBody>
      </p:sp>
      <p:pic>
        <p:nvPicPr>
          <p:cNvPr id="18" name="图片 2" descr="微信图片_20201129095446">
            <a:extLst>
              <a:ext uri="{FF2B5EF4-FFF2-40B4-BE49-F238E27FC236}">
                <a16:creationId xmlns:a16="http://schemas.microsoft.com/office/drawing/2014/main" id="{1D89D164-A26E-47B3-94FB-49B80B95303D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/>
          <a:srcRect l="7602" t="34696" r="6692" b="18075"/>
          <a:stretch/>
        </p:blipFill>
        <p:spPr>
          <a:xfrm>
            <a:off x="2483224" y="787562"/>
            <a:ext cx="6985604" cy="216589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2" name="任意多边形: 形状 21">
            <a:extLst>
              <a:ext uri="{FF2B5EF4-FFF2-40B4-BE49-F238E27FC236}">
                <a16:creationId xmlns:a16="http://schemas.microsoft.com/office/drawing/2014/main" id="{22CC97A6-BF9C-4064-A0BE-D7C443155393}"/>
              </a:ext>
            </a:extLst>
          </p:cNvPr>
          <p:cNvSpPr/>
          <p:nvPr/>
        </p:nvSpPr>
        <p:spPr bwMode="auto">
          <a:xfrm>
            <a:off x="0" y="5871029"/>
            <a:ext cx="12192000" cy="1012232"/>
          </a:xfrm>
          <a:custGeom>
            <a:avLst/>
            <a:gdLst>
              <a:gd name="connsiteX0" fmla="*/ 2457949 w 12192000"/>
              <a:gd name="connsiteY0" fmla="*/ 0 h 1012232"/>
              <a:gd name="connsiteX1" fmla="*/ 9057549 w 12192000"/>
              <a:gd name="connsiteY1" fmla="*/ 610553 h 1012232"/>
              <a:gd name="connsiteX2" fmla="*/ 12192000 w 12192000"/>
              <a:gd name="connsiteY2" fmla="*/ 305277 h 1012232"/>
              <a:gd name="connsiteX3" fmla="*/ 12192000 w 12192000"/>
              <a:gd name="connsiteY3" fmla="*/ 1012232 h 1012232"/>
              <a:gd name="connsiteX4" fmla="*/ 114300 w 12192000"/>
              <a:gd name="connsiteY4" fmla="*/ 1012232 h 1012232"/>
              <a:gd name="connsiteX5" fmla="*/ 0 w 12192000"/>
              <a:gd name="connsiteY5" fmla="*/ 1012232 h 1012232"/>
              <a:gd name="connsiteX6" fmla="*/ 0 w 12192000"/>
              <a:gd name="connsiteY6" fmla="*/ 160434 h 1012232"/>
              <a:gd name="connsiteX7" fmla="*/ 270087 w 12192000"/>
              <a:gd name="connsiteY7" fmla="*/ 129128 h 1012232"/>
              <a:gd name="connsiteX8" fmla="*/ 2457949 w 12192000"/>
              <a:gd name="connsiteY8" fmla="*/ 0 h 10122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2192000" h="1012232">
                <a:moveTo>
                  <a:pt x="2457949" y="0"/>
                </a:moveTo>
                <a:cubicBezTo>
                  <a:pt x="4506845" y="0"/>
                  <a:pt x="7360920" y="610553"/>
                  <a:pt x="9057549" y="610553"/>
                </a:cubicBezTo>
                <a:cubicBezTo>
                  <a:pt x="10754179" y="610553"/>
                  <a:pt x="12192000" y="305277"/>
                  <a:pt x="12192000" y="305277"/>
                </a:cubicBezTo>
                <a:cubicBezTo>
                  <a:pt x="12192000" y="1012232"/>
                  <a:pt x="12192000" y="1012232"/>
                  <a:pt x="12192000" y="1012232"/>
                </a:cubicBezTo>
                <a:cubicBezTo>
                  <a:pt x="5290457" y="1012232"/>
                  <a:pt x="1839686" y="1012232"/>
                  <a:pt x="114300" y="1012232"/>
                </a:cubicBezTo>
                <a:lnTo>
                  <a:pt x="0" y="1012232"/>
                </a:lnTo>
                <a:lnTo>
                  <a:pt x="0" y="160434"/>
                </a:lnTo>
                <a:lnTo>
                  <a:pt x="270087" y="129128"/>
                </a:lnTo>
                <a:cubicBezTo>
                  <a:pt x="925321" y="57390"/>
                  <a:pt x="1689613" y="0"/>
                  <a:pt x="2457949" y="0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kumimoji="1" lang="zh-CN" altLang="en-US">
              <a:solidFill>
                <a:schemeClr val="accent5"/>
              </a:solidFill>
              <a:latin typeface="Arial" panose="020B0604020202020204" pitchFamily="34" charset="0"/>
              <a:ea typeface="思源黑体 CN Normal" panose="020B0400000000000000" pitchFamily="34" charset="-122"/>
              <a:sym typeface="Arial" panose="020B0604020202020204" pitchFamily="34" charset="0"/>
            </a:endParaRPr>
          </a:p>
        </p:txBody>
      </p:sp>
      <p:sp>
        <p:nvSpPr>
          <p:cNvPr id="24" name="矩形 23">
            <a:extLst>
              <a:ext uri="{FF2B5EF4-FFF2-40B4-BE49-F238E27FC236}">
                <a16:creationId xmlns:a16="http://schemas.microsoft.com/office/drawing/2014/main" id="{D3A03FCA-08E9-4A7B-94E6-797DEDBE4FF7}"/>
              </a:ext>
            </a:extLst>
          </p:cNvPr>
          <p:cNvSpPr/>
          <p:nvPr/>
        </p:nvSpPr>
        <p:spPr>
          <a:xfrm>
            <a:off x="1088572" y="3175269"/>
            <a:ext cx="9736180" cy="2303429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fontAlgn="base">
              <a:lnSpc>
                <a:spcPct val="150000"/>
              </a:lnSpc>
              <a:buClrTx/>
              <a:buSzTx/>
              <a:buFontTx/>
            </a:pPr>
            <a:r>
              <a:rPr lang="zh-CN" altLang="en-US" sz="1600" b="1" strike="noStrike" noProof="1">
                <a:solidFill>
                  <a:srgbClr val="FFFF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做好通风。</a:t>
            </a:r>
            <a:r>
              <a:rPr lang="en-US" altLang="zh-CN" sz="1600" b="1" strike="noStrike" noProof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学生寝室、实验室等室内经常开窗通风，保持空气流通。每日至少 3 次，每次 30min 以上</a:t>
            </a:r>
            <a:r>
              <a:rPr lang="zh-CN" altLang="en-US" sz="1600" b="1" strike="noStrike" noProof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。</a:t>
            </a:r>
            <a:endParaRPr lang="en-US" altLang="zh-CN" sz="1600" b="1" strike="noStrike" noProof="1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  <a:p>
            <a:pPr fontAlgn="base">
              <a:lnSpc>
                <a:spcPct val="150000"/>
              </a:lnSpc>
            </a:pPr>
            <a:r>
              <a:rPr lang="zh-CN" altLang="en-US" sz="1600" b="1" strike="noStrike" noProof="1">
                <a:solidFill>
                  <a:srgbClr val="FFFF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空调使用。</a:t>
            </a:r>
            <a:r>
              <a:rPr lang="zh-CN" altLang="en-US" sz="1600" b="1" strike="noStrike" noProof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学校的空调都没有新风系统，建议尽量不开启空调。如必须开启，要做好相应的通风。</a:t>
            </a:r>
            <a:endParaRPr lang="en-US" altLang="zh-CN" sz="1600" b="1" strike="noStrike" noProof="1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  <a:p>
            <a:pPr fontAlgn="base">
              <a:lnSpc>
                <a:spcPct val="150000"/>
              </a:lnSpc>
            </a:pPr>
            <a:r>
              <a:rPr lang="zh-CN" altLang="en-US" sz="1600" b="1" strike="noStrike" noProof="1">
                <a:solidFill>
                  <a:srgbClr val="FFFF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消毒要求。</a:t>
            </a:r>
            <a:r>
              <a:rPr lang="en-US" altLang="zh-CN" sz="1600" b="1" dirty="0" err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学生寝室、实验室等室内</a:t>
            </a:r>
            <a:r>
              <a:rPr lang="zh-CN" altLang="en-US" sz="1600" b="1" strike="noStrike" noProof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自行配置</a:t>
            </a:r>
            <a:r>
              <a:rPr lang="zh-CN" altLang="en-US" sz="16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250mg/L 含氯消毒液，</a:t>
            </a:r>
            <a:r>
              <a:rPr lang="zh-CN" altLang="en-US" sz="1600" b="1" strike="noStrike" noProof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用喷壶对物体表面喷洒消毒。经常触摸的物体表面每天2-3次。公共区域由物业统一消毒。</a:t>
            </a:r>
          </a:p>
        </p:txBody>
      </p:sp>
      <p:pic>
        <p:nvPicPr>
          <p:cNvPr id="25" name="图片 24">
            <a:extLst>
              <a:ext uri="{FF2B5EF4-FFF2-40B4-BE49-F238E27FC236}">
                <a16:creationId xmlns:a16="http://schemas.microsoft.com/office/drawing/2014/main" id="{AC0186CE-49C8-421A-B9C8-A762664B00B9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213"/>
          <a:stretch/>
        </p:blipFill>
        <p:spPr>
          <a:xfrm>
            <a:off x="0" y="0"/>
            <a:ext cx="2211781" cy="1147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02066389"/>
      </p:ext>
    </p:extLst>
  </p:cSld>
  <p:clrMapOvr>
    <a:masterClrMapping/>
  </p:clrMapOvr>
  <p:transition spd="slow">
    <p:push dir="u"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矩形 8">
            <a:extLst>
              <a:ext uri="{FF2B5EF4-FFF2-40B4-BE49-F238E27FC236}">
                <a16:creationId xmlns:a16="http://schemas.microsoft.com/office/drawing/2014/main" id="{DDC504F8-92B9-44A8-B756-C32F7B19DB89}"/>
              </a:ext>
            </a:extLst>
          </p:cNvPr>
          <p:cNvSpPr/>
          <p:nvPr/>
        </p:nvSpPr>
        <p:spPr>
          <a:xfrm>
            <a:off x="4002743" y="189805"/>
            <a:ext cx="3881718" cy="56560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2800" b="1" dirty="0">
                <a:solidFill>
                  <a:schemeClr val="accent5"/>
                </a:solidFill>
                <a:latin typeface="思源黑体" panose="020B0500000000000000" pitchFamily="34" charset="-122"/>
                <a:ea typeface="思源黑体" panose="020B0500000000000000" pitchFamily="34" charset="-122"/>
                <a:cs typeface="+mn-ea"/>
                <a:sym typeface="+mn-lt"/>
              </a:rPr>
              <a:t>秋冬防疫五还要</a:t>
            </a:r>
          </a:p>
        </p:txBody>
      </p:sp>
      <p:pic>
        <p:nvPicPr>
          <p:cNvPr id="18" name="图片 2" descr="微信图片_20201129095446">
            <a:extLst>
              <a:ext uri="{FF2B5EF4-FFF2-40B4-BE49-F238E27FC236}">
                <a16:creationId xmlns:a16="http://schemas.microsoft.com/office/drawing/2014/main" id="{1D89D164-A26E-47B3-94FB-49B80B95303D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/>
          <a:srcRect l="7602" t="34696" r="6692" b="18075"/>
          <a:stretch/>
        </p:blipFill>
        <p:spPr>
          <a:xfrm>
            <a:off x="2483224" y="787562"/>
            <a:ext cx="6985604" cy="216589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2" name="任意多边形: 形状 21">
            <a:extLst>
              <a:ext uri="{FF2B5EF4-FFF2-40B4-BE49-F238E27FC236}">
                <a16:creationId xmlns:a16="http://schemas.microsoft.com/office/drawing/2014/main" id="{22CC97A6-BF9C-4064-A0BE-D7C443155393}"/>
              </a:ext>
            </a:extLst>
          </p:cNvPr>
          <p:cNvSpPr/>
          <p:nvPr/>
        </p:nvSpPr>
        <p:spPr bwMode="auto">
          <a:xfrm>
            <a:off x="0" y="5871029"/>
            <a:ext cx="12192000" cy="1012232"/>
          </a:xfrm>
          <a:custGeom>
            <a:avLst/>
            <a:gdLst>
              <a:gd name="connsiteX0" fmla="*/ 2457949 w 12192000"/>
              <a:gd name="connsiteY0" fmla="*/ 0 h 1012232"/>
              <a:gd name="connsiteX1" fmla="*/ 9057549 w 12192000"/>
              <a:gd name="connsiteY1" fmla="*/ 610553 h 1012232"/>
              <a:gd name="connsiteX2" fmla="*/ 12192000 w 12192000"/>
              <a:gd name="connsiteY2" fmla="*/ 305277 h 1012232"/>
              <a:gd name="connsiteX3" fmla="*/ 12192000 w 12192000"/>
              <a:gd name="connsiteY3" fmla="*/ 1012232 h 1012232"/>
              <a:gd name="connsiteX4" fmla="*/ 114300 w 12192000"/>
              <a:gd name="connsiteY4" fmla="*/ 1012232 h 1012232"/>
              <a:gd name="connsiteX5" fmla="*/ 0 w 12192000"/>
              <a:gd name="connsiteY5" fmla="*/ 1012232 h 1012232"/>
              <a:gd name="connsiteX6" fmla="*/ 0 w 12192000"/>
              <a:gd name="connsiteY6" fmla="*/ 160434 h 1012232"/>
              <a:gd name="connsiteX7" fmla="*/ 270087 w 12192000"/>
              <a:gd name="connsiteY7" fmla="*/ 129128 h 1012232"/>
              <a:gd name="connsiteX8" fmla="*/ 2457949 w 12192000"/>
              <a:gd name="connsiteY8" fmla="*/ 0 h 10122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2192000" h="1012232">
                <a:moveTo>
                  <a:pt x="2457949" y="0"/>
                </a:moveTo>
                <a:cubicBezTo>
                  <a:pt x="4506845" y="0"/>
                  <a:pt x="7360920" y="610553"/>
                  <a:pt x="9057549" y="610553"/>
                </a:cubicBezTo>
                <a:cubicBezTo>
                  <a:pt x="10754179" y="610553"/>
                  <a:pt x="12192000" y="305277"/>
                  <a:pt x="12192000" y="305277"/>
                </a:cubicBezTo>
                <a:cubicBezTo>
                  <a:pt x="12192000" y="1012232"/>
                  <a:pt x="12192000" y="1012232"/>
                  <a:pt x="12192000" y="1012232"/>
                </a:cubicBezTo>
                <a:cubicBezTo>
                  <a:pt x="5290457" y="1012232"/>
                  <a:pt x="1839686" y="1012232"/>
                  <a:pt x="114300" y="1012232"/>
                </a:cubicBezTo>
                <a:lnTo>
                  <a:pt x="0" y="1012232"/>
                </a:lnTo>
                <a:lnTo>
                  <a:pt x="0" y="160434"/>
                </a:lnTo>
                <a:lnTo>
                  <a:pt x="270087" y="129128"/>
                </a:lnTo>
                <a:cubicBezTo>
                  <a:pt x="925321" y="57390"/>
                  <a:pt x="1689613" y="0"/>
                  <a:pt x="2457949" y="0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kumimoji="1" lang="zh-CN" altLang="en-US">
              <a:solidFill>
                <a:schemeClr val="accent5"/>
              </a:solidFill>
              <a:latin typeface="Arial" panose="020B0604020202020204" pitchFamily="34" charset="0"/>
              <a:ea typeface="思源黑体 CN Normal" panose="020B0400000000000000" pitchFamily="34" charset="-122"/>
              <a:sym typeface="Arial" panose="020B0604020202020204" pitchFamily="34" charset="0"/>
            </a:endParaRPr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id="{499BDB83-10E0-4C45-B635-24196F303769}"/>
              </a:ext>
            </a:extLst>
          </p:cNvPr>
          <p:cNvSpPr/>
          <p:nvPr/>
        </p:nvSpPr>
        <p:spPr>
          <a:xfrm>
            <a:off x="1123406" y="2983632"/>
            <a:ext cx="9483634" cy="665233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 fontAlgn="base"/>
            <a:r>
              <a:rPr lang="zh-CN" altLang="en-US" b="1" strike="noStrike" noProof="1">
                <a:solidFill>
                  <a:srgbClr val="FFFF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咳嗽喷嚏还要遮。</a:t>
            </a:r>
            <a:r>
              <a:rPr lang="zh-CN" altLang="en-US" sz="1800" b="1" strike="noStrike" noProof="1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用纸巾或袖口或屈肘将口鼻完全遮住，并及时洗手。</a:t>
            </a:r>
            <a:endParaRPr lang="zh-CN" altLang="en-US" b="1" strike="noStrike" noProof="1">
              <a:solidFill>
                <a:srgbClr val="FFFF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7" name="矩形 6">
            <a:extLst>
              <a:ext uri="{FF2B5EF4-FFF2-40B4-BE49-F238E27FC236}">
                <a16:creationId xmlns:a16="http://schemas.microsoft.com/office/drawing/2014/main" id="{F4233780-768D-4750-8DB1-C7DE68A4F9BF}"/>
              </a:ext>
            </a:extLst>
          </p:cNvPr>
          <p:cNvSpPr/>
          <p:nvPr/>
        </p:nvSpPr>
        <p:spPr>
          <a:xfrm>
            <a:off x="1123406" y="3766523"/>
            <a:ext cx="9483634" cy="875144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 fontAlgn="base"/>
            <a:r>
              <a:rPr lang="zh-CN" altLang="en-US" b="1" strike="noStrike" noProof="1">
                <a:solidFill>
                  <a:srgbClr val="FFFF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日常健康监测</a:t>
            </a:r>
            <a:r>
              <a:rPr lang="zh-CN" altLang="en-US" sz="1800" b="1" strike="noStrike" noProof="1">
                <a:solidFill>
                  <a:srgbClr val="FFFF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。</a:t>
            </a:r>
            <a:r>
              <a:rPr lang="zh-CN" altLang="en-US" b="1" strike="noStrike" noProof="1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为落实</a:t>
            </a:r>
            <a:r>
              <a:rPr lang="zh-CN" altLang="en-US" b="1" strike="noStrike" noProof="1">
                <a:solidFill>
                  <a:srgbClr val="FFFF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每日两次测量体温</a:t>
            </a:r>
            <a:r>
              <a:rPr lang="zh-CN" altLang="en-US" b="1" strike="noStrike" noProof="1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要求，请同学们配合做好相关工作，出现发热、咳嗽时及时就诊并上报。</a:t>
            </a:r>
          </a:p>
        </p:txBody>
      </p:sp>
      <p:sp>
        <p:nvSpPr>
          <p:cNvPr id="8" name="矩形 7">
            <a:extLst>
              <a:ext uri="{FF2B5EF4-FFF2-40B4-BE49-F238E27FC236}">
                <a16:creationId xmlns:a16="http://schemas.microsoft.com/office/drawing/2014/main" id="{0E5D59B6-8D83-46FA-9890-5D4842D9811F}"/>
              </a:ext>
            </a:extLst>
          </p:cNvPr>
          <p:cNvSpPr/>
          <p:nvPr/>
        </p:nvSpPr>
        <p:spPr>
          <a:xfrm>
            <a:off x="1123406" y="4793264"/>
            <a:ext cx="9483634" cy="782954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 fontAlgn="base"/>
            <a:r>
              <a:rPr lang="zh-CN" altLang="en-US" b="1" strike="noStrike" noProof="1">
                <a:solidFill>
                  <a:srgbClr val="FFFF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加强健康巡查。</a:t>
            </a:r>
            <a:r>
              <a:rPr lang="zh-CN" altLang="en-US" b="1" noProof="1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学生公寓日常体温抽检一直持续到现在，请同学们加强配合。</a:t>
            </a:r>
          </a:p>
        </p:txBody>
      </p:sp>
      <p:pic>
        <p:nvPicPr>
          <p:cNvPr id="10" name="图片 9">
            <a:extLst>
              <a:ext uri="{FF2B5EF4-FFF2-40B4-BE49-F238E27FC236}">
                <a16:creationId xmlns:a16="http://schemas.microsoft.com/office/drawing/2014/main" id="{1E92C4E0-7136-4CD1-B73D-B044B909CB04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213"/>
          <a:stretch/>
        </p:blipFill>
        <p:spPr>
          <a:xfrm>
            <a:off x="0" y="0"/>
            <a:ext cx="2211781" cy="1147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6496048"/>
      </p:ext>
    </p:extLst>
  </p:cSld>
  <p:clrMapOvr>
    <a:masterClrMapping/>
  </p:clrMapOvr>
  <p:transition spd="slow">
    <p:push dir="u"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矩形 8">
            <a:extLst>
              <a:ext uri="{FF2B5EF4-FFF2-40B4-BE49-F238E27FC236}">
                <a16:creationId xmlns:a16="http://schemas.microsoft.com/office/drawing/2014/main" id="{DDC504F8-92B9-44A8-B756-C32F7B19DB89}"/>
              </a:ext>
            </a:extLst>
          </p:cNvPr>
          <p:cNvSpPr/>
          <p:nvPr/>
        </p:nvSpPr>
        <p:spPr>
          <a:xfrm>
            <a:off x="4002743" y="189805"/>
            <a:ext cx="3881718" cy="56560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2800" b="1" dirty="0">
                <a:solidFill>
                  <a:schemeClr val="accent5"/>
                </a:solidFill>
                <a:latin typeface="思源黑体" panose="020B0500000000000000" pitchFamily="34" charset="-122"/>
                <a:ea typeface="思源黑体" panose="020B0500000000000000" pitchFamily="34" charset="-122"/>
                <a:cs typeface="+mn-ea"/>
                <a:sym typeface="+mn-lt"/>
              </a:rPr>
              <a:t>秋冬防疫五还要</a:t>
            </a:r>
          </a:p>
        </p:txBody>
      </p:sp>
      <p:pic>
        <p:nvPicPr>
          <p:cNvPr id="18" name="图片 2" descr="微信图片_20201129095446">
            <a:extLst>
              <a:ext uri="{FF2B5EF4-FFF2-40B4-BE49-F238E27FC236}">
                <a16:creationId xmlns:a16="http://schemas.microsoft.com/office/drawing/2014/main" id="{1D89D164-A26E-47B3-94FB-49B80B95303D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/>
          <a:srcRect l="7602" t="34696" r="6692" b="18075"/>
          <a:stretch/>
        </p:blipFill>
        <p:spPr>
          <a:xfrm>
            <a:off x="2483224" y="787562"/>
            <a:ext cx="6985604" cy="216589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2" name="任意多边形: 形状 21">
            <a:extLst>
              <a:ext uri="{FF2B5EF4-FFF2-40B4-BE49-F238E27FC236}">
                <a16:creationId xmlns:a16="http://schemas.microsoft.com/office/drawing/2014/main" id="{22CC97A6-BF9C-4064-A0BE-D7C443155393}"/>
              </a:ext>
            </a:extLst>
          </p:cNvPr>
          <p:cNvSpPr/>
          <p:nvPr/>
        </p:nvSpPr>
        <p:spPr bwMode="auto">
          <a:xfrm>
            <a:off x="0" y="5871029"/>
            <a:ext cx="12192000" cy="1012232"/>
          </a:xfrm>
          <a:custGeom>
            <a:avLst/>
            <a:gdLst>
              <a:gd name="connsiteX0" fmla="*/ 2457949 w 12192000"/>
              <a:gd name="connsiteY0" fmla="*/ 0 h 1012232"/>
              <a:gd name="connsiteX1" fmla="*/ 9057549 w 12192000"/>
              <a:gd name="connsiteY1" fmla="*/ 610553 h 1012232"/>
              <a:gd name="connsiteX2" fmla="*/ 12192000 w 12192000"/>
              <a:gd name="connsiteY2" fmla="*/ 305277 h 1012232"/>
              <a:gd name="connsiteX3" fmla="*/ 12192000 w 12192000"/>
              <a:gd name="connsiteY3" fmla="*/ 1012232 h 1012232"/>
              <a:gd name="connsiteX4" fmla="*/ 114300 w 12192000"/>
              <a:gd name="connsiteY4" fmla="*/ 1012232 h 1012232"/>
              <a:gd name="connsiteX5" fmla="*/ 0 w 12192000"/>
              <a:gd name="connsiteY5" fmla="*/ 1012232 h 1012232"/>
              <a:gd name="connsiteX6" fmla="*/ 0 w 12192000"/>
              <a:gd name="connsiteY6" fmla="*/ 160434 h 1012232"/>
              <a:gd name="connsiteX7" fmla="*/ 270087 w 12192000"/>
              <a:gd name="connsiteY7" fmla="*/ 129128 h 1012232"/>
              <a:gd name="connsiteX8" fmla="*/ 2457949 w 12192000"/>
              <a:gd name="connsiteY8" fmla="*/ 0 h 10122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2192000" h="1012232">
                <a:moveTo>
                  <a:pt x="2457949" y="0"/>
                </a:moveTo>
                <a:cubicBezTo>
                  <a:pt x="4506845" y="0"/>
                  <a:pt x="7360920" y="610553"/>
                  <a:pt x="9057549" y="610553"/>
                </a:cubicBezTo>
                <a:cubicBezTo>
                  <a:pt x="10754179" y="610553"/>
                  <a:pt x="12192000" y="305277"/>
                  <a:pt x="12192000" y="305277"/>
                </a:cubicBezTo>
                <a:cubicBezTo>
                  <a:pt x="12192000" y="1012232"/>
                  <a:pt x="12192000" y="1012232"/>
                  <a:pt x="12192000" y="1012232"/>
                </a:cubicBezTo>
                <a:cubicBezTo>
                  <a:pt x="5290457" y="1012232"/>
                  <a:pt x="1839686" y="1012232"/>
                  <a:pt x="114300" y="1012232"/>
                </a:cubicBezTo>
                <a:lnTo>
                  <a:pt x="0" y="1012232"/>
                </a:lnTo>
                <a:lnTo>
                  <a:pt x="0" y="160434"/>
                </a:lnTo>
                <a:lnTo>
                  <a:pt x="270087" y="129128"/>
                </a:lnTo>
                <a:cubicBezTo>
                  <a:pt x="925321" y="57390"/>
                  <a:pt x="1689613" y="0"/>
                  <a:pt x="2457949" y="0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kumimoji="1" lang="zh-CN" altLang="en-US">
              <a:solidFill>
                <a:schemeClr val="accent5"/>
              </a:solidFill>
              <a:latin typeface="Arial" panose="020B0604020202020204" pitchFamily="34" charset="0"/>
              <a:ea typeface="思源黑体 CN Normal" panose="020B0400000000000000" pitchFamily="34" charset="-122"/>
              <a:sym typeface="Arial" panose="020B0604020202020204" pitchFamily="34" charset="0"/>
            </a:endParaRPr>
          </a:p>
        </p:txBody>
      </p:sp>
      <p:sp>
        <p:nvSpPr>
          <p:cNvPr id="12" name="矩形 11">
            <a:extLst>
              <a:ext uri="{FF2B5EF4-FFF2-40B4-BE49-F238E27FC236}">
                <a16:creationId xmlns:a16="http://schemas.microsoft.com/office/drawing/2014/main" id="{CD34199E-3C84-40B9-B90C-24ED80BA0C8D}"/>
              </a:ext>
            </a:extLst>
          </p:cNvPr>
          <p:cNvSpPr/>
          <p:nvPr/>
        </p:nvSpPr>
        <p:spPr>
          <a:xfrm>
            <a:off x="1419497" y="3181924"/>
            <a:ext cx="9353006" cy="2004406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150000"/>
              </a:lnSpc>
            </a:pPr>
            <a:r>
              <a:rPr lang="zh-CN" altLang="en-US" b="1" noProof="1">
                <a:solidFill>
                  <a:srgbClr val="FFFF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公共区域卫生间均配备了洗手液。</a:t>
            </a:r>
            <a:endParaRPr lang="en-US" altLang="zh-CN" b="1" noProof="1">
              <a:solidFill>
                <a:srgbClr val="FFFF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  <a:p>
            <a:pPr>
              <a:lnSpc>
                <a:spcPct val="150000"/>
              </a:lnSpc>
            </a:pPr>
            <a:r>
              <a:rPr lang="zh-CN" altLang="en-US" b="1" noProof="1">
                <a:solidFill>
                  <a:srgbClr val="FFFF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教学楼等公共楼宇、各餐厅主要出入口</a:t>
            </a:r>
            <a:r>
              <a:rPr lang="zh-CN" altLang="en-US" b="1" noProof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配备了免洗洗手液。</a:t>
            </a:r>
            <a:endParaRPr lang="en-US" altLang="zh-CN" b="1" noProof="1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  <a:p>
            <a:pPr>
              <a:lnSpc>
                <a:spcPct val="150000"/>
              </a:lnSpc>
            </a:pPr>
            <a:r>
              <a:rPr lang="zh-CN" altLang="en-US" sz="1800" b="1" strike="noStrike" noProof="1">
                <a:solidFill>
                  <a:srgbClr val="FFFF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养成习惯，</a:t>
            </a:r>
            <a:r>
              <a:rPr lang="zh-CN" altLang="en-US" sz="1800" b="1" strike="noStrike" noProof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避免用双手触摸眼睛和口鼻。</a:t>
            </a:r>
            <a:endParaRPr lang="en-US" altLang="zh-CN" sz="1800" b="1" strike="noStrike" noProof="1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  <a:p>
            <a:pPr>
              <a:lnSpc>
                <a:spcPct val="150000"/>
              </a:lnSpc>
            </a:pPr>
            <a:r>
              <a:rPr lang="zh-CN" altLang="en-US" sz="1800" b="1" strike="noStrike" noProof="1">
                <a:solidFill>
                  <a:srgbClr val="FFFF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接触完快递、包裹，</a:t>
            </a:r>
            <a:r>
              <a:rPr lang="zh-CN" altLang="en-US" sz="1800" b="1" strike="noStrike" noProof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尤其是境外来的快递和包裹后，一定要认真洗手。</a:t>
            </a:r>
          </a:p>
        </p:txBody>
      </p:sp>
      <p:pic>
        <p:nvPicPr>
          <p:cNvPr id="16" name="图片 15">
            <a:extLst>
              <a:ext uri="{FF2B5EF4-FFF2-40B4-BE49-F238E27FC236}">
                <a16:creationId xmlns:a16="http://schemas.microsoft.com/office/drawing/2014/main" id="{7F9E744D-4AD1-46C0-A257-30B6F906A32E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213"/>
          <a:stretch/>
        </p:blipFill>
        <p:spPr>
          <a:xfrm>
            <a:off x="0" y="0"/>
            <a:ext cx="2211781" cy="1147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0178380"/>
      </p:ext>
    </p:extLst>
  </p:cSld>
  <p:clrMapOvr>
    <a:masterClrMapping/>
  </p:clrMapOvr>
  <p:transition spd="slow">
    <p:push dir="u"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矩形 8">
            <a:extLst>
              <a:ext uri="{FF2B5EF4-FFF2-40B4-BE49-F238E27FC236}">
                <a16:creationId xmlns:a16="http://schemas.microsoft.com/office/drawing/2014/main" id="{DDC504F8-92B9-44A8-B756-C32F7B19DB89}"/>
              </a:ext>
            </a:extLst>
          </p:cNvPr>
          <p:cNvSpPr/>
          <p:nvPr/>
        </p:nvSpPr>
        <p:spPr>
          <a:xfrm>
            <a:off x="4197793" y="383402"/>
            <a:ext cx="3881718" cy="56560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2800" b="1" dirty="0">
                <a:solidFill>
                  <a:schemeClr val="accent5"/>
                </a:solidFill>
                <a:latin typeface="思源黑体" panose="020B0500000000000000" pitchFamily="34" charset="-122"/>
                <a:ea typeface="思源黑体" panose="020B0500000000000000" pitchFamily="34" charset="-122"/>
                <a:cs typeface="+mn-ea"/>
                <a:sym typeface="+mn-lt"/>
              </a:rPr>
              <a:t>其他注意事项</a:t>
            </a:r>
          </a:p>
        </p:txBody>
      </p:sp>
      <p:sp>
        <p:nvSpPr>
          <p:cNvPr id="22" name="任意多边形: 形状 21">
            <a:extLst>
              <a:ext uri="{FF2B5EF4-FFF2-40B4-BE49-F238E27FC236}">
                <a16:creationId xmlns:a16="http://schemas.microsoft.com/office/drawing/2014/main" id="{22CC97A6-BF9C-4064-A0BE-D7C443155393}"/>
              </a:ext>
            </a:extLst>
          </p:cNvPr>
          <p:cNvSpPr/>
          <p:nvPr/>
        </p:nvSpPr>
        <p:spPr bwMode="auto">
          <a:xfrm>
            <a:off x="0" y="5871029"/>
            <a:ext cx="12192000" cy="1012232"/>
          </a:xfrm>
          <a:custGeom>
            <a:avLst/>
            <a:gdLst>
              <a:gd name="connsiteX0" fmla="*/ 2457949 w 12192000"/>
              <a:gd name="connsiteY0" fmla="*/ 0 h 1012232"/>
              <a:gd name="connsiteX1" fmla="*/ 9057549 w 12192000"/>
              <a:gd name="connsiteY1" fmla="*/ 610553 h 1012232"/>
              <a:gd name="connsiteX2" fmla="*/ 12192000 w 12192000"/>
              <a:gd name="connsiteY2" fmla="*/ 305277 h 1012232"/>
              <a:gd name="connsiteX3" fmla="*/ 12192000 w 12192000"/>
              <a:gd name="connsiteY3" fmla="*/ 1012232 h 1012232"/>
              <a:gd name="connsiteX4" fmla="*/ 114300 w 12192000"/>
              <a:gd name="connsiteY4" fmla="*/ 1012232 h 1012232"/>
              <a:gd name="connsiteX5" fmla="*/ 0 w 12192000"/>
              <a:gd name="connsiteY5" fmla="*/ 1012232 h 1012232"/>
              <a:gd name="connsiteX6" fmla="*/ 0 w 12192000"/>
              <a:gd name="connsiteY6" fmla="*/ 160434 h 1012232"/>
              <a:gd name="connsiteX7" fmla="*/ 270087 w 12192000"/>
              <a:gd name="connsiteY7" fmla="*/ 129128 h 1012232"/>
              <a:gd name="connsiteX8" fmla="*/ 2457949 w 12192000"/>
              <a:gd name="connsiteY8" fmla="*/ 0 h 10122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2192000" h="1012232">
                <a:moveTo>
                  <a:pt x="2457949" y="0"/>
                </a:moveTo>
                <a:cubicBezTo>
                  <a:pt x="4506845" y="0"/>
                  <a:pt x="7360920" y="610553"/>
                  <a:pt x="9057549" y="610553"/>
                </a:cubicBezTo>
                <a:cubicBezTo>
                  <a:pt x="10754179" y="610553"/>
                  <a:pt x="12192000" y="305277"/>
                  <a:pt x="12192000" y="305277"/>
                </a:cubicBezTo>
                <a:cubicBezTo>
                  <a:pt x="12192000" y="1012232"/>
                  <a:pt x="12192000" y="1012232"/>
                  <a:pt x="12192000" y="1012232"/>
                </a:cubicBezTo>
                <a:cubicBezTo>
                  <a:pt x="5290457" y="1012232"/>
                  <a:pt x="1839686" y="1012232"/>
                  <a:pt x="114300" y="1012232"/>
                </a:cubicBezTo>
                <a:lnTo>
                  <a:pt x="0" y="1012232"/>
                </a:lnTo>
                <a:lnTo>
                  <a:pt x="0" y="160434"/>
                </a:lnTo>
                <a:lnTo>
                  <a:pt x="270087" y="129128"/>
                </a:lnTo>
                <a:cubicBezTo>
                  <a:pt x="925321" y="57390"/>
                  <a:pt x="1689613" y="0"/>
                  <a:pt x="2457949" y="0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kumimoji="1" lang="zh-CN" altLang="en-US">
              <a:solidFill>
                <a:schemeClr val="accent5"/>
              </a:solidFill>
              <a:latin typeface="Arial" panose="020B0604020202020204" pitchFamily="34" charset="0"/>
              <a:ea typeface="思源黑体 CN Normal" panose="020B0400000000000000" pitchFamily="34" charset="-122"/>
              <a:sym typeface="Arial" panose="020B0604020202020204" pitchFamily="34" charset="0"/>
            </a:endParaRPr>
          </a:p>
        </p:txBody>
      </p:sp>
      <p:pic>
        <p:nvPicPr>
          <p:cNvPr id="16" name="图片 15">
            <a:extLst>
              <a:ext uri="{FF2B5EF4-FFF2-40B4-BE49-F238E27FC236}">
                <a16:creationId xmlns:a16="http://schemas.microsoft.com/office/drawing/2014/main" id="{7F9E744D-4AD1-46C0-A257-30B6F906A32E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213"/>
          <a:stretch/>
        </p:blipFill>
        <p:spPr>
          <a:xfrm>
            <a:off x="0" y="0"/>
            <a:ext cx="2211781" cy="1147739"/>
          </a:xfrm>
          <a:prstGeom prst="rect">
            <a:avLst/>
          </a:prstGeom>
        </p:spPr>
      </p:pic>
      <p:grpSp>
        <p:nvGrpSpPr>
          <p:cNvPr id="7" name="组合 10">
            <a:extLst>
              <a:ext uri="{FF2B5EF4-FFF2-40B4-BE49-F238E27FC236}">
                <a16:creationId xmlns:a16="http://schemas.microsoft.com/office/drawing/2014/main" id="{7A3E8AEF-A7A0-40ED-A618-134984EB4BC9}"/>
              </a:ext>
            </a:extLst>
          </p:cNvPr>
          <p:cNvGrpSpPr/>
          <p:nvPr/>
        </p:nvGrpSpPr>
        <p:grpSpPr>
          <a:xfrm>
            <a:off x="1446166" y="1636202"/>
            <a:ext cx="9509215" cy="4555594"/>
            <a:chOff x="567055" y="1588375"/>
            <a:chExt cx="8116570" cy="3297022"/>
          </a:xfrm>
        </p:grpSpPr>
        <p:pic>
          <p:nvPicPr>
            <p:cNvPr id="8" name="图片 4">
              <a:extLst>
                <a:ext uri="{FF2B5EF4-FFF2-40B4-BE49-F238E27FC236}">
                  <a16:creationId xmlns:a16="http://schemas.microsoft.com/office/drawing/2014/main" id="{EC83B178-1614-43D8-95ED-8A8BCA2BC71F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2305685" y="2428875"/>
              <a:ext cx="4862195" cy="1915795"/>
            </a:xfrm>
            <a:prstGeom prst="rect">
              <a:avLst/>
            </a:prstGeom>
            <a:noFill/>
            <a:ln w="9525" cap="flat" cmpd="sng">
              <a:solidFill>
                <a:srgbClr val="0070C0"/>
              </a:solidFill>
              <a:prstDash val="solid"/>
              <a:round/>
              <a:headEnd type="none" w="med" len="med"/>
              <a:tailEnd type="none" w="med" len="med"/>
            </a:ln>
          </p:spPr>
        </p:pic>
        <p:sp>
          <p:nvSpPr>
            <p:cNvPr id="10" name="左箭头 5">
              <a:extLst>
                <a:ext uri="{FF2B5EF4-FFF2-40B4-BE49-F238E27FC236}">
                  <a16:creationId xmlns:a16="http://schemas.microsoft.com/office/drawing/2014/main" id="{8F16E83C-DAED-46CF-A247-4D8CBA5BC62F}"/>
                </a:ext>
              </a:extLst>
            </p:cNvPr>
            <p:cNvSpPr/>
            <p:nvPr/>
          </p:nvSpPr>
          <p:spPr>
            <a:xfrm rot="16200000">
              <a:off x="4518317" y="2100917"/>
              <a:ext cx="468000" cy="360000"/>
            </a:xfrm>
            <a:prstGeom prst="leftArrow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fontAlgn="base"/>
              <a:endParaRPr lang="zh-CN" altLang="en-US" strike="noStrike" noProof="1"/>
            </a:p>
          </p:txBody>
        </p:sp>
        <p:sp>
          <p:nvSpPr>
            <p:cNvPr id="11" name="左右箭头 6">
              <a:extLst>
                <a:ext uri="{FF2B5EF4-FFF2-40B4-BE49-F238E27FC236}">
                  <a16:creationId xmlns:a16="http://schemas.microsoft.com/office/drawing/2014/main" id="{108C7A00-C960-4E44-BD50-B7DEA8C62DA3}"/>
                </a:ext>
              </a:extLst>
            </p:cNvPr>
            <p:cNvSpPr/>
            <p:nvPr/>
          </p:nvSpPr>
          <p:spPr>
            <a:xfrm>
              <a:off x="2087880" y="1785932"/>
              <a:ext cx="5227320" cy="360000"/>
            </a:xfrm>
            <a:prstGeom prst="leftRightArrow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fontAlgn="base"/>
              <a:endParaRPr lang="zh-CN" altLang="en-US" strike="noStrike" noProof="1"/>
            </a:p>
          </p:txBody>
        </p:sp>
        <p:sp>
          <p:nvSpPr>
            <p:cNvPr id="13" name="圆角矩形 7">
              <a:extLst>
                <a:ext uri="{FF2B5EF4-FFF2-40B4-BE49-F238E27FC236}">
                  <a16:creationId xmlns:a16="http://schemas.microsoft.com/office/drawing/2014/main" id="{51BD0579-DB19-4AFB-8C3F-4E530E76DE32}"/>
                </a:ext>
              </a:extLst>
            </p:cNvPr>
            <p:cNvSpPr/>
            <p:nvPr/>
          </p:nvSpPr>
          <p:spPr>
            <a:xfrm>
              <a:off x="567055" y="1588375"/>
              <a:ext cx="1520825" cy="1471295"/>
            </a:xfrm>
            <a:prstGeom prst="roundRect">
              <a:avLst/>
            </a:prstGeom>
            <a:solidFill>
              <a:srgbClr val="0070C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dist" fontAlgn="base"/>
              <a:r>
                <a:rPr lang="zh-CN" altLang="en-US" b="1" strike="noStrike" noProof="1">
                  <a:latin typeface="微软雅黑" panose="020B0503020204020204" pitchFamily="34" charset="-122"/>
                  <a:ea typeface="微软雅黑" panose="020B0503020204020204" pitchFamily="34" charset="-122"/>
                </a:rPr>
                <a:t>校门继续实行控制性管控，</a:t>
              </a:r>
              <a:r>
                <a:rPr lang="zh-CN" altLang="en-US" b="1" strike="noStrike" noProof="1">
                  <a:solidFill>
                    <a:srgbClr val="FFFF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非必要不允许外来人员进校。</a:t>
              </a:r>
            </a:p>
          </p:txBody>
        </p:sp>
        <p:sp>
          <p:nvSpPr>
            <p:cNvPr id="14" name="圆角矩形 8">
              <a:extLst>
                <a:ext uri="{FF2B5EF4-FFF2-40B4-BE49-F238E27FC236}">
                  <a16:creationId xmlns:a16="http://schemas.microsoft.com/office/drawing/2014/main" id="{227BBCA9-DF23-4FB0-9C39-A5FDCA0EBDF1}"/>
                </a:ext>
              </a:extLst>
            </p:cNvPr>
            <p:cNvSpPr/>
            <p:nvPr/>
          </p:nvSpPr>
          <p:spPr>
            <a:xfrm>
              <a:off x="7315200" y="1667597"/>
              <a:ext cx="1368425" cy="1392073"/>
            </a:xfrm>
            <a:prstGeom prst="roundRect">
              <a:avLst/>
            </a:prstGeom>
            <a:solidFill>
              <a:srgbClr val="0070C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dist" fontAlgn="base"/>
              <a:r>
                <a:rPr lang="zh-CN" altLang="en-US" b="1" strike="noStrike" noProof="1">
                  <a:latin typeface="微软雅黑" panose="020B0503020204020204" pitchFamily="34" charset="-122"/>
                  <a:ea typeface="微软雅黑" panose="020B0503020204020204" pitchFamily="34" charset="-122"/>
                </a:rPr>
                <a:t>进校时配合安保人员</a:t>
              </a:r>
              <a:r>
                <a:rPr lang="zh-CN" altLang="en-US" b="1" strike="noStrike" noProof="1">
                  <a:solidFill>
                    <a:srgbClr val="FFFF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核验一卡通、健康码绿码并测温</a:t>
              </a:r>
            </a:p>
          </p:txBody>
        </p:sp>
        <p:sp>
          <p:nvSpPr>
            <p:cNvPr id="15" name="文本框 10">
              <a:extLst>
                <a:ext uri="{FF2B5EF4-FFF2-40B4-BE49-F238E27FC236}">
                  <a16:creationId xmlns:a16="http://schemas.microsoft.com/office/drawing/2014/main" id="{D0F2221E-1B37-4A0F-BF65-78E12DB8E22F}"/>
                </a:ext>
              </a:extLst>
            </p:cNvPr>
            <p:cNvSpPr txBox="1"/>
            <p:nvPr/>
          </p:nvSpPr>
          <p:spPr>
            <a:xfrm>
              <a:off x="4675853" y="4488815"/>
              <a:ext cx="184759" cy="396582"/>
            </a:xfrm>
            <a:prstGeom prst="rect">
              <a:avLst/>
            </a:prstGeom>
            <a:noFill/>
          </p:spPr>
          <p:txBody>
            <a:bodyPr wrap="none" rtlCol="0" anchor="t">
              <a:spAutoFit/>
            </a:bodyPr>
            <a:lstStyle/>
            <a:p>
              <a:pPr algn="ctr">
                <a:lnSpc>
                  <a:spcPct val="120000"/>
                </a:lnSpc>
                <a:spcAft>
                  <a:spcPts val="0"/>
                </a:spcAft>
              </a:pPr>
              <a:endParaRPr lang="zh-CN" altLang="en-US" b="1" u="sng" spc="150" noProof="1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+mn-ea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816410006"/>
      </p:ext>
    </p:extLst>
  </p:cSld>
  <p:clrMapOvr>
    <a:masterClrMapping/>
  </p:clrMapOvr>
  <p:transition spd="slow">
    <p:push dir="u"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任意多边形: 形状 21">
            <a:extLst>
              <a:ext uri="{FF2B5EF4-FFF2-40B4-BE49-F238E27FC236}">
                <a16:creationId xmlns:a16="http://schemas.microsoft.com/office/drawing/2014/main" id="{22CC97A6-BF9C-4064-A0BE-D7C443155393}"/>
              </a:ext>
            </a:extLst>
          </p:cNvPr>
          <p:cNvSpPr/>
          <p:nvPr/>
        </p:nvSpPr>
        <p:spPr bwMode="auto">
          <a:xfrm>
            <a:off x="0" y="5871029"/>
            <a:ext cx="12192000" cy="1012232"/>
          </a:xfrm>
          <a:custGeom>
            <a:avLst/>
            <a:gdLst>
              <a:gd name="connsiteX0" fmla="*/ 2457949 w 12192000"/>
              <a:gd name="connsiteY0" fmla="*/ 0 h 1012232"/>
              <a:gd name="connsiteX1" fmla="*/ 9057549 w 12192000"/>
              <a:gd name="connsiteY1" fmla="*/ 610553 h 1012232"/>
              <a:gd name="connsiteX2" fmla="*/ 12192000 w 12192000"/>
              <a:gd name="connsiteY2" fmla="*/ 305277 h 1012232"/>
              <a:gd name="connsiteX3" fmla="*/ 12192000 w 12192000"/>
              <a:gd name="connsiteY3" fmla="*/ 1012232 h 1012232"/>
              <a:gd name="connsiteX4" fmla="*/ 114300 w 12192000"/>
              <a:gd name="connsiteY4" fmla="*/ 1012232 h 1012232"/>
              <a:gd name="connsiteX5" fmla="*/ 0 w 12192000"/>
              <a:gd name="connsiteY5" fmla="*/ 1012232 h 1012232"/>
              <a:gd name="connsiteX6" fmla="*/ 0 w 12192000"/>
              <a:gd name="connsiteY6" fmla="*/ 160434 h 1012232"/>
              <a:gd name="connsiteX7" fmla="*/ 270087 w 12192000"/>
              <a:gd name="connsiteY7" fmla="*/ 129128 h 1012232"/>
              <a:gd name="connsiteX8" fmla="*/ 2457949 w 12192000"/>
              <a:gd name="connsiteY8" fmla="*/ 0 h 10122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2192000" h="1012232">
                <a:moveTo>
                  <a:pt x="2457949" y="0"/>
                </a:moveTo>
                <a:cubicBezTo>
                  <a:pt x="4506845" y="0"/>
                  <a:pt x="7360920" y="610553"/>
                  <a:pt x="9057549" y="610553"/>
                </a:cubicBezTo>
                <a:cubicBezTo>
                  <a:pt x="10754179" y="610553"/>
                  <a:pt x="12192000" y="305277"/>
                  <a:pt x="12192000" y="305277"/>
                </a:cubicBezTo>
                <a:cubicBezTo>
                  <a:pt x="12192000" y="1012232"/>
                  <a:pt x="12192000" y="1012232"/>
                  <a:pt x="12192000" y="1012232"/>
                </a:cubicBezTo>
                <a:cubicBezTo>
                  <a:pt x="5290457" y="1012232"/>
                  <a:pt x="1839686" y="1012232"/>
                  <a:pt x="114300" y="1012232"/>
                </a:cubicBezTo>
                <a:lnTo>
                  <a:pt x="0" y="1012232"/>
                </a:lnTo>
                <a:lnTo>
                  <a:pt x="0" y="160434"/>
                </a:lnTo>
                <a:lnTo>
                  <a:pt x="270087" y="129128"/>
                </a:lnTo>
                <a:cubicBezTo>
                  <a:pt x="925321" y="57390"/>
                  <a:pt x="1689613" y="0"/>
                  <a:pt x="2457949" y="0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kumimoji="1" lang="zh-CN" altLang="en-US">
              <a:solidFill>
                <a:schemeClr val="accent5"/>
              </a:solidFill>
              <a:latin typeface="Arial" panose="020B0604020202020204" pitchFamily="34" charset="0"/>
              <a:ea typeface="思源黑体 CN Normal" panose="020B0400000000000000" pitchFamily="34" charset="-122"/>
              <a:sym typeface="Arial" panose="020B0604020202020204" pitchFamily="34" charset="0"/>
            </a:endParaRPr>
          </a:p>
        </p:txBody>
      </p:sp>
      <p:pic>
        <p:nvPicPr>
          <p:cNvPr id="16" name="图片 15">
            <a:extLst>
              <a:ext uri="{FF2B5EF4-FFF2-40B4-BE49-F238E27FC236}">
                <a16:creationId xmlns:a16="http://schemas.microsoft.com/office/drawing/2014/main" id="{7F9E744D-4AD1-46C0-A257-30B6F906A32E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213"/>
          <a:stretch/>
        </p:blipFill>
        <p:spPr>
          <a:xfrm>
            <a:off x="0" y="0"/>
            <a:ext cx="2211781" cy="1147739"/>
          </a:xfrm>
          <a:prstGeom prst="rect">
            <a:avLst/>
          </a:prstGeom>
        </p:spPr>
      </p:pic>
      <p:sp>
        <p:nvSpPr>
          <p:cNvPr id="12" name="矩形 11">
            <a:extLst>
              <a:ext uri="{FF2B5EF4-FFF2-40B4-BE49-F238E27FC236}">
                <a16:creationId xmlns:a16="http://schemas.microsoft.com/office/drawing/2014/main" id="{1F983082-4E67-4008-B6EC-5BFE1ECA4E8B}"/>
              </a:ext>
            </a:extLst>
          </p:cNvPr>
          <p:cNvSpPr/>
          <p:nvPr/>
        </p:nvSpPr>
        <p:spPr>
          <a:xfrm>
            <a:off x="1354182" y="1950720"/>
            <a:ext cx="10071463" cy="2342579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 fontAlgn="base"/>
            <a:r>
              <a:rPr lang="zh-CN" altLang="en-US" sz="7200" b="1" strike="noStrike" noProof="1">
                <a:solidFill>
                  <a:srgbClr val="FFFF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祝健康快乐，学业有成</a:t>
            </a:r>
            <a:r>
              <a:rPr lang="zh-CN" altLang="en-US" sz="6600" b="1" strike="noStrike" noProof="1">
                <a:solidFill>
                  <a:srgbClr val="FFFF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！</a:t>
            </a:r>
            <a:endParaRPr lang="zh-CN" altLang="en-US" b="1" strike="noStrike" noProof="1">
              <a:solidFill>
                <a:srgbClr val="FFFF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588979553"/>
      </p:ext>
    </p:extLst>
  </p:cSld>
  <p:clrMapOvr>
    <a:masterClrMapping/>
  </p:clrMapOvr>
  <p:transition spd="slow">
    <p:push dir="u"/>
  </p:transition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ULTRA_SCORM_COURSE_ID" val="A180DDAE-8180-43EE-A166-F6A17B7CDD36"/>
  <p:tag name="ISPRING_SCORM_ENDPOINT" val="&lt;endpoint&gt;&lt;enable&gt;0&lt;/enable&gt;&lt;lrs&gt;http://&lt;/lrs&gt;&lt;auth&gt;0&lt;/auth&gt;&lt;login&gt;&lt;/login&gt;&lt;password&gt;&lt;/password&gt;&lt;key&gt;&lt;/key&gt;&lt;name&gt;&lt;/name&gt;&lt;email&gt;&lt;/email&gt;&lt;/endpoint&gt;&#10;"/>
  <p:tag name="ISPRING_SCORM_RATE_SLIDES" val="1"/>
  <p:tag name="ISPRINGONLINEFOLDERID" val="0"/>
  <p:tag name="ISPRINGONLINEFOLDERPATH" val="内容列表"/>
  <p:tag name="ISPRINGCLOUDFOLDERID" val="0"/>
  <p:tag name="ISPRINGCLOUDFOLDERPATH" val="资源库"/>
  <p:tag name="ISPRING_PLAYERS_CUSTOMIZATION" val="UEsDBBQAAgAIAEOUV0cNwDEewAEAANoDAAAPAAAAbm9uZS9wbGF5ZXIueG1spZJPb9QwEMXPW6nfIfK9dpYKUa0cekDKiaJKC4jbyptME1PHDp4Ju/vtmfzZpFuQQOKQaPIy72fPs/X9sXHJT4hog8/EWqYiAV+E0voqE18+5zd34v799ZVunTlBTGyZCR88iKQELKJtiX2PhupMvBAkQ0XCL4+bI9pM1ETtRqnD4SAPtzLESr1J07X69vBxW9TQmBvrkYwvmLvs5VYkbbQhWjpl4l0qrq9WA/ICZ5F7fIXBdf3KKIvQqDYCgieIatz2bN3Q3838NMErOrWAgkdfDbPvTfH8EMrOAfbaSo9tWyDqCYO20rSx6zufYCwyMTbsGkA0FaB0vhJq9Ko/mPWTM1hPHLzA9ty22zuLNYsjfejeLerubBmyVxNHXYJ0M0wwnGLeOZeDoS5CKZIIPzrLVd5jv85HkK7FuJzn7h0+Wy/xULDGVW4KCvH0gR18JFOUco5ejtHLwdTbh+ITF49TnNsFMgezhKBratzbf86j7/6fOEp4Mp0jcV7B+hKOueW/BA2PQsAz9pqk1sl+tTOVd9ftmxdX40Iadzdl8R1FQiZWwNewNGTUos8w9Zqm1fg5JTTHotXv91JPRC5/AVBLAQIAABQAAgAIAEOUV0cNwDEewAEAANoDAAAPAAAAAAAAAAEAAAAAAAAAAABub25lL3BsYXllci54bWxQSwUGAAAAAAEAAQA9AAAA7QEAAAAA"/>
  <p:tag name="ISPRING_PRESENTATION_TITLE" val="跨越年终总结"/>
</p:tagLst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727</Words>
  <Application>Microsoft Office PowerPoint</Application>
  <PresentationFormat>宽屏</PresentationFormat>
  <Paragraphs>61</Paragraphs>
  <Slides>10</Slides>
  <Notes>9</Notes>
  <HiddenSlides>0</HiddenSlides>
  <MMClips>0</MMClips>
  <ScaleCrop>false</ScaleCrop>
  <HeadingPairs>
    <vt:vector size="6" baseType="variant">
      <vt:variant>
        <vt:lpstr>已用的字体</vt:lpstr>
      </vt:variant>
      <vt:variant>
        <vt:i4>6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10</vt:i4>
      </vt:variant>
    </vt:vector>
  </HeadingPairs>
  <TitlesOfParts>
    <vt:vector size="17" baseType="lpstr">
      <vt:lpstr>Aa楷体</vt:lpstr>
      <vt:lpstr>思源黑体</vt:lpstr>
      <vt:lpstr>微软雅黑</vt:lpstr>
      <vt:lpstr>Arial</vt:lpstr>
      <vt:lpstr>Calibri</vt:lpstr>
      <vt:lpstr>Wingdings</vt:lpstr>
      <vt:lpstr>Office 主题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keywords>http:/www.ypppt.com</cp:keywords>
  <cp:lastModifiedBy/>
  <cp:revision>1</cp:revision>
  <dcterms:created xsi:type="dcterms:W3CDTF">2019-11-13T05:23:31Z</dcterms:created>
  <dcterms:modified xsi:type="dcterms:W3CDTF">2020-12-01T10:46:00Z</dcterms:modified>
</cp:coreProperties>
</file>